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1417"/>
    <a:srgbClr val="843C0B"/>
    <a:srgbClr val="0C2E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90"/>
    <p:restoredTop sz="96405"/>
  </p:normalViewPr>
  <p:slideViewPr>
    <p:cSldViewPr snapToGrid="0">
      <p:cViewPr varScale="1">
        <p:scale>
          <a:sx n="69" d="100"/>
          <a:sy n="69" d="100"/>
        </p:scale>
        <p:origin x="9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60B39-C295-5443-90AC-B01D987D47F5}" type="datetimeFigureOut">
              <a:rPr lang="x-none" smtClean="0"/>
              <a:t>3/19/2023</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907A8-DACB-4242-9653-DCC384B1BDC6}" type="slidenum">
              <a:rPr lang="x-none" smtClean="0"/>
              <a:t>‹#›</a:t>
            </a:fld>
            <a:endParaRPr lang="x-none"/>
          </a:p>
        </p:txBody>
      </p:sp>
    </p:spTree>
    <p:extLst>
      <p:ext uri="{BB962C8B-B14F-4D97-AF65-F5344CB8AC3E}">
        <p14:creationId xmlns:p14="http://schemas.microsoft.com/office/powerpoint/2010/main" val="268617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C13EF9-F75A-252D-BF60-DACA1BFC79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55B2984E-ECF8-7EA6-CBE7-5007E1A677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FB188006-5E41-2248-4E02-26F13109532E}"/>
              </a:ext>
            </a:extLst>
          </p:cNvPr>
          <p:cNvSpPr>
            <a:spLocks noGrp="1"/>
          </p:cNvSpPr>
          <p:nvPr>
            <p:ph type="dt" sz="half" idx="10"/>
          </p:nvPr>
        </p:nvSpPr>
        <p:spPr/>
        <p:txBody>
          <a:bodyPr/>
          <a:lstStyle/>
          <a:p>
            <a:fld id="{2CC88D7F-E540-4041-9316-FD7E50EF3ACB}" type="datetime1">
              <a:rPr lang="en-US" smtClean="0"/>
              <a:t>3/19/2023</a:t>
            </a:fld>
            <a:endParaRPr lang="x-none"/>
          </a:p>
        </p:txBody>
      </p:sp>
      <p:sp>
        <p:nvSpPr>
          <p:cNvPr id="5" name="Footer Placeholder 4">
            <a:extLst>
              <a:ext uri="{FF2B5EF4-FFF2-40B4-BE49-F238E27FC236}">
                <a16:creationId xmlns:a16="http://schemas.microsoft.com/office/drawing/2014/main" xmlns="" id="{3E728052-3F62-2652-33DE-E0333DA78E39}"/>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226B70A7-00CD-076A-63E4-8158DF612777}"/>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242381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B3AADE-C578-95F4-812C-1324065ACBB3}"/>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637C4E4C-7F0C-BBD5-06F6-C476575B2C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5A3FA1D2-235C-2373-E7E4-36C786644547}"/>
              </a:ext>
            </a:extLst>
          </p:cNvPr>
          <p:cNvSpPr>
            <a:spLocks noGrp="1"/>
          </p:cNvSpPr>
          <p:nvPr>
            <p:ph type="dt" sz="half" idx="10"/>
          </p:nvPr>
        </p:nvSpPr>
        <p:spPr/>
        <p:txBody>
          <a:bodyPr/>
          <a:lstStyle/>
          <a:p>
            <a:fld id="{4F26F9DE-3DE6-9442-A006-8984B72D344C}" type="datetime1">
              <a:rPr lang="en-US" smtClean="0"/>
              <a:t>3/19/2023</a:t>
            </a:fld>
            <a:endParaRPr lang="x-none"/>
          </a:p>
        </p:txBody>
      </p:sp>
      <p:sp>
        <p:nvSpPr>
          <p:cNvPr id="5" name="Footer Placeholder 4">
            <a:extLst>
              <a:ext uri="{FF2B5EF4-FFF2-40B4-BE49-F238E27FC236}">
                <a16:creationId xmlns:a16="http://schemas.microsoft.com/office/drawing/2014/main" xmlns="" id="{3B7AC63F-CA4A-FEAE-9D8D-E7CC2E8C60D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51B87C5E-82B8-AE9D-E005-EF4BD26C5208}"/>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4202589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DFFF7D-770A-A373-1A42-8192CF136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B9588D30-9B09-F2DA-0520-62781F651F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CE5D94C-3B06-E1D0-2CA2-40823C4EC8F7}"/>
              </a:ext>
            </a:extLst>
          </p:cNvPr>
          <p:cNvSpPr>
            <a:spLocks noGrp="1"/>
          </p:cNvSpPr>
          <p:nvPr>
            <p:ph type="dt" sz="half" idx="10"/>
          </p:nvPr>
        </p:nvSpPr>
        <p:spPr/>
        <p:txBody>
          <a:bodyPr/>
          <a:lstStyle/>
          <a:p>
            <a:fld id="{F70D6753-F3A0-1E46-827E-92852259AB92}" type="datetime1">
              <a:rPr lang="en-US" smtClean="0"/>
              <a:t>3/19/2023</a:t>
            </a:fld>
            <a:endParaRPr lang="x-none"/>
          </a:p>
        </p:txBody>
      </p:sp>
      <p:sp>
        <p:nvSpPr>
          <p:cNvPr id="5" name="Footer Placeholder 4">
            <a:extLst>
              <a:ext uri="{FF2B5EF4-FFF2-40B4-BE49-F238E27FC236}">
                <a16:creationId xmlns:a16="http://schemas.microsoft.com/office/drawing/2014/main" xmlns="" id="{CF46012E-B6D0-C56C-B53F-A2DD5102951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0E521908-8374-3C42-05D0-8C98AD4F5E29}"/>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409281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544C4-D6BB-C196-7A59-FA99A0E86D7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6D6BF721-CD6E-C58B-C531-9DCBC4F6A5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7C47743F-A937-CF83-89EB-AC9E9A06FE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0D73D5A2-A499-407B-A558-1429A3AAD367}"/>
              </a:ext>
            </a:extLst>
          </p:cNvPr>
          <p:cNvSpPr>
            <a:spLocks noGrp="1"/>
          </p:cNvSpPr>
          <p:nvPr>
            <p:ph type="dt" sz="half" idx="10"/>
          </p:nvPr>
        </p:nvSpPr>
        <p:spPr/>
        <p:txBody>
          <a:bodyPr/>
          <a:lstStyle/>
          <a:p>
            <a:fld id="{ABF7CE7E-B9F5-874F-A449-BD54C2F51D21}" type="datetime1">
              <a:rPr lang="en-US" smtClean="0"/>
              <a:t>3/19/2023</a:t>
            </a:fld>
            <a:endParaRPr lang="x-none"/>
          </a:p>
        </p:txBody>
      </p:sp>
      <p:sp>
        <p:nvSpPr>
          <p:cNvPr id="6" name="Footer Placeholder 5">
            <a:extLst>
              <a:ext uri="{FF2B5EF4-FFF2-40B4-BE49-F238E27FC236}">
                <a16:creationId xmlns:a16="http://schemas.microsoft.com/office/drawing/2014/main" xmlns="" id="{0DE31A22-2A40-33B1-B755-2BF1D13DA42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6580BE2-EDCC-2C20-C832-597627B4843A}"/>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2047650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32B08E-8097-4773-063D-638FD87B378F}"/>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41C7F7D5-14E1-7B54-9EF3-20F7342B2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1929914-098C-6E96-C6FE-528C99F29D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30950961-74E5-1398-6F56-2E36BA8F2D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3138A68-A8B8-E4D6-14DF-94F3182730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9464B3D4-5378-A5F4-11F7-1DABA7868D19}"/>
              </a:ext>
            </a:extLst>
          </p:cNvPr>
          <p:cNvSpPr>
            <a:spLocks noGrp="1"/>
          </p:cNvSpPr>
          <p:nvPr>
            <p:ph type="dt" sz="half" idx="10"/>
          </p:nvPr>
        </p:nvSpPr>
        <p:spPr/>
        <p:txBody>
          <a:bodyPr/>
          <a:lstStyle/>
          <a:p>
            <a:fld id="{8597154C-A326-4546-8B7B-0B806CFA5DD2}" type="datetime1">
              <a:rPr lang="en-US" smtClean="0"/>
              <a:t>3/19/2023</a:t>
            </a:fld>
            <a:endParaRPr lang="x-none"/>
          </a:p>
        </p:txBody>
      </p:sp>
      <p:sp>
        <p:nvSpPr>
          <p:cNvPr id="8" name="Footer Placeholder 7">
            <a:extLst>
              <a:ext uri="{FF2B5EF4-FFF2-40B4-BE49-F238E27FC236}">
                <a16:creationId xmlns:a16="http://schemas.microsoft.com/office/drawing/2014/main" xmlns="" id="{85CCD444-311A-E463-4319-8DB14106944C}"/>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98837C8D-40BA-34A2-8BD2-570BBD57C963}"/>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3649173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836D6F-98D9-0D32-7062-DB9404A9D022}"/>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8139B116-ADA9-ED04-F9C4-795E7080519C}"/>
              </a:ext>
            </a:extLst>
          </p:cNvPr>
          <p:cNvSpPr>
            <a:spLocks noGrp="1"/>
          </p:cNvSpPr>
          <p:nvPr>
            <p:ph type="dt" sz="half" idx="10"/>
          </p:nvPr>
        </p:nvSpPr>
        <p:spPr/>
        <p:txBody>
          <a:bodyPr/>
          <a:lstStyle/>
          <a:p>
            <a:fld id="{0A30FB5B-88E1-1342-9F79-DE869E016F55}" type="datetime1">
              <a:rPr lang="en-US" smtClean="0"/>
              <a:t>3/19/2023</a:t>
            </a:fld>
            <a:endParaRPr lang="x-none"/>
          </a:p>
        </p:txBody>
      </p:sp>
      <p:sp>
        <p:nvSpPr>
          <p:cNvPr id="4" name="Footer Placeholder 3">
            <a:extLst>
              <a:ext uri="{FF2B5EF4-FFF2-40B4-BE49-F238E27FC236}">
                <a16:creationId xmlns:a16="http://schemas.microsoft.com/office/drawing/2014/main" xmlns="" id="{47D1024A-6149-B4D7-C2D0-1FAE60AEC0F4}"/>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BA836CFE-1BAD-6169-A3A5-E6F983CB0B12}"/>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207862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6455EEA-B383-BEAC-C71F-007B749222B9}"/>
              </a:ext>
            </a:extLst>
          </p:cNvPr>
          <p:cNvSpPr>
            <a:spLocks noGrp="1"/>
          </p:cNvSpPr>
          <p:nvPr>
            <p:ph type="dt" sz="half" idx="10"/>
          </p:nvPr>
        </p:nvSpPr>
        <p:spPr/>
        <p:txBody>
          <a:bodyPr/>
          <a:lstStyle/>
          <a:p>
            <a:fld id="{4217C5C2-8910-0448-92C1-5D17EBFB34C4}" type="datetime1">
              <a:rPr lang="en-US" smtClean="0"/>
              <a:t>3/19/2023</a:t>
            </a:fld>
            <a:endParaRPr lang="x-none"/>
          </a:p>
        </p:txBody>
      </p:sp>
      <p:sp>
        <p:nvSpPr>
          <p:cNvPr id="3" name="Footer Placeholder 2">
            <a:extLst>
              <a:ext uri="{FF2B5EF4-FFF2-40B4-BE49-F238E27FC236}">
                <a16:creationId xmlns:a16="http://schemas.microsoft.com/office/drawing/2014/main" xmlns="" id="{26C4B937-6432-0DD2-23F2-3BF8F2A5D0B4}"/>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2697A541-6ECC-3881-97F6-4C236B3952C1}"/>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3229367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AB8350-0C45-8821-CF8C-576619F947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E7155E5F-AE46-C5CA-D86C-44840F3F7D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7FE8833B-9843-CCCE-1F0A-6B431AA54B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627E4D6-BE9F-9AC7-FC02-66341C3CEC23}"/>
              </a:ext>
            </a:extLst>
          </p:cNvPr>
          <p:cNvSpPr>
            <a:spLocks noGrp="1"/>
          </p:cNvSpPr>
          <p:nvPr>
            <p:ph type="dt" sz="half" idx="10"/>
          </p:nvPr>
        </p:nvSpPr>
        <p:spPr/>
        <p:txBody>
          <a:bodyPr/>
          <a:lstStyle/>
          <a:p>
            <a:fld id="{3A189D32-260B-B343-ADF0-93041421E75C}" type="datetime1">
              <a:rPr lang="en-US" smtClean="0"/>
              <a:t>3/19/2023</a:t>
            </a:fld>
            <a:endParaRPr lang="x-none"/>
          </a:p>
        </p:txBody>
      </p:sp>
      <p:sp>
        <p:nvSpPr>
          <p:cNvPr id="6" name="Footer Placeholder 5">
            <a:extLst>
              <a:ext uri="{FF2B5EF4-FFF2-40B4-BE49-F238E27FC236}">
                <a16:creationId xmlns:a16="http://schemas.microsoft.com/office/drawing/2014/main" xmlns="" id="{DE2ECA8E-D074-992A-D9E0-00600EB059C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372928F1-ABEA-0AC6-33DF-90BC0838ABF2}"/>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3703730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09947C-5337-4B19-DE1E-629622E39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707162CF-4661-F0B7-F4CB-BF0EFE0013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08F8E1D7-5055-DE9B-1FCB-0E83614B4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E1D9922-DD02-C30F-C9C8-C54DFF2AB200}"/>
              </a:ext>
            </a:extLst>
          </p:cNvPr>
          <p:cNvSpPr>
            <a:spLocks noGrp="1"/>
          </p:cNvSpPr>
          <p:nvPr>
            <p:ph type="dt" sz="half" idx="10"/>
          </p:nvPr>
        </p:nvSpPr>
        <p:spPr/>
        <p:txBody>
          <a:bodyPr/>
          <a:lstStyle/>
          <a:p>
            <a:fld id="{1218CF44-B087-AF45-9448-663DAF320BD4}" type="datetime1">
              <a:rPr lang="en-US" smtClean="0"/>
              <a:t>3/19/2023</a:t>
            </a:fld>
            <a:endParaRPr lang="x-none"/>
          </a:p>
        </p:txBody>
      </p:sp>
      <p:sp>
        <p:nvSpPr>
          <p:cNvPr id="6" name="Footer Placeholder 5">
            <a:extLst>
              <a:ext uri="{FF2B5EF4-FFF2-40B4-BE49-F238E27FC236}">
                <a16:creationId xmlns:a16="http://schemas.microsoft.com/office/drawing/2014/main" xmlns="" id="{3C04E838-13E3-D4CC-DB70-A421E9276BB9}"/>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6028A4F4-6011-B269-ED9A-DEE90E1E0C8D}"/>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2612293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8B5936-8EA2-1C34-5DD4-27CFB7EDDDDC}"/>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A9DAEC5E-B36C-E631-8769-389F5EF311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A4158977-E8CD-CA06-1BB1-FCF82AEE4669}"/>
              </a:ext>
            </a:extLst>
          </p:cNvPr>
          <p:cNvSpPr>
            <a:spLocks noGrp="1"/>
          </p:cNvSpPr>
          <p:nvPr>
            <p:ph type="dt" sz="half" idx="10"/>
          </p:nvPr>
        </p:nvSpPr>
        <p:spPr/>
        <p:txBody>
          <a:bodyPr/>
          <a:lstStyle/>
          <a:p>
            <a:fld id="{91694BFD-0EE9-534A-89D4-0F8D26BF1A7C}" type="datetime1">
              <a:rPr lang="en-US" smtClean="0"/>
              <a:t>3/19/2023</a:t>
            </a:fld>
            <a:endParaRPr lang="x-none"/>
          </a:p>
        </p:txBody>
      </p:sp>
      <p:sp>
        <p:nvSpPr>
          <p:cNvPr id="5" name="Footer Placeholder 4">
            <a:extLst>
              <a:ext uri="{FF2B5EF4-FFF2-40B4-BE49-F238E27FC236}">
                <a16:creationId xmlns:a16="http://schemas.microsoft.com/office/drawing/2014/main" xmlns="" id="{5C982C2F-BEAD-5B72-805F-EC55BEAB465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382F87E1-4457-7C77-B533-2B608E422F87}"/>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311390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01B316C-4E43-4C6E-CCC5-4562370BF7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18D20FC3-1A6E-31F9-D435-33D7A38C38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3FB60AA9-8168-5D98-6A26-ADB32A04001A}"/>
              </a:ext>
            </a:extLst>
          </p:cNvPr>
          <p:cNvSpPr>
            <a:spLocks noGrp="1"/>
          </p:cNvSpPr>
          <p:nvPr>
            <p:ph type="dt" sz="half" idx="10"/>
          </p:nvPr>
        </p:nvSpPr>
        <p:spPr/>
        <p:txBody>
          <a:bodyPr/>
          <a:lstStyle/>
          <a:p>
            <a:fld id="{8FAD7707-8ADE-6B47-A9C4-1467539B6100}" type="datetime1">
              <a:rPr lang="en-US" smtClean="0"/>
              <a:t>3/19/2023</a:t>
            </a:fld>
            <a:endParaRPr lang="x-none"/>
          </a:p>
        </p:txBody>
      </p:sp>
      <p:sp>
        <p:nvSpPr>
          <p:cNvPr id="5" name="Footer Placeholder 4">
            <a:extLst>
              <a:ext uri="{FF2B5EF4-FFF2-40B4-BE49-F238E27FC236}">
                <a16:creationId xmlns:a16="http://schemas.microsoft.com/office/drawing/2014/main" xmlns="" id="{5224C329-1447-73CB-77B9-EB173844887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DCED3192-664A-6BC5-8B85-FCB640F2E910}"/>
              </a:ext>
            </a:extLst>
          </p:cNvPr>
          <p:cNvSpPr>
            <a:spLocks noGrp="1"/>
          </p:cNvSpPr>
          <p:nvPr>
            <p:ph type="sldNum" sz="quarter" idx="12"/>
          </p:nvPr>
        </p:nvSpPr>
        <p:spPr/>
        <p:txBody>
          <a:bodyPr/>
          <a:lstStyle/>
          <a:p>
            <a:fld id="{DD591DB5-E74E-BE43-B330-CEB672EEB5A9}" type="slidenum">
              <a:rPr lang="x-none" smtClean="0"/>
              <a:t>‹#›</a:t>
            </a:fld>
            <a:endParaRPr lang="x-none"/>
          </a:p>
        </p:txBody>
      </p:sp>
    </p:spTree>
    <p:extLst>
      <p:ext uri="{BB962C8B-B14F-4D97-AF65-F5344CB8AC3E}">
        <p14:creationId xmlns:p14="http://schemas.microsoft.com/office/powerpoint/2010/main" val="767599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51A7AA6-697A-AAA9-CB8A-24AAFBCA4F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25BB5644-4F24-055D-CD53-603D7E7F67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79F61C7D-02DD-3C36-E33E-DD14596A1D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497B9C-4034-A744-94DC-2FA24B3B27A9}" type="datetime1">
              <a:rPr lang="en-US" smtClean="0"/>
              <a:t>3/19/2023</a:t>
            </a:fld>
            <a:endParaRPr lang="x-none"/>
          </a:p>
        </p:txBody>
      </p:sp>
      <p:sp>
        <p:nvSpPr>
          <p:cNvPr id="5" name="Footer Placeholder 4">
            <a:extLst>
              <a:ext uri="{FF2B5EF4-FFF2-40B4-BE49-F238E27FC236}">
                <a16:creationId xmlns:a16="http://schemas.microsoft.com/office/drawing/2014/main" xmlns="" id="{BE761DD5-6C97-4AC7-6A18-8C7947DAC4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6904EF0F-1DE3-29B8-AFE2-23FA263236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91DB5-E74E-BE43-B330-CEB672EEB5A9}" type="slidenum">
              <a:rPr lang="x-none" smtClean="0"/>
              <a:t>‹#›</a:t>
            </a:fld>
            <a:endParaRPr lang="x-none"/>
          </a:p>
        </p:txBody>
      </p:sp>
      <p:pic>
        <p:nvPicPr>
          <p:cNvPr id="7" name="Picture 6">
            <a:extLst>
              <a:ext uri="{FF2B5EF4-FFF2-40B4-BE49-F238E27FC236}">
                <a16:creationId xmlns:a16="http://schemas.microsoft.com/office/drawing/2014/main" xmlns="" id="{43A520A7-6D94-FCC2-C8C8-CF3D70F8F42B}"/>
              </a:ext>
            </a:extLst>
          </p:cNvPr>
          <p:cNvPicPr>
            <a:picLocks noChangeAspect="1"/>
          </p:cNvPicPr>
          <p:nvPr userDrawn="1"/>
        </p:nvPicPr>
        <p:blipFill>
          <a:blip r:embed="rId13"/>
          <a:stretch>
            <a:fillRect/>
          </a:stretch>
        </p:blipFill>
        <p:spPr>
          <a:xfrm>
            <a:off x="11096869" y="5699245"/>
            <a:ext cx="1352062" cy="955436"/>
          </a:xfrm>
          <a:prstGeom prst="rect">
            <a:avLst/>
          </a:prstGeom>
        </p:spPr>
      </p:pic>
      <p:sp>
        <p:nvSpPr>
          <p:cNvPr id="10" name="Rectangle 9">
            <a:extLst>
              <a:ext uri="{FF2B5EF4-FFF2-40B4-BE49-F238E27FC236}">
                <a16:creationId xmlns:a16="http://schemas.microsoft.com/office/drawing/2014/main" xmlns="" id="{6237A99F-55BF-3629-8CA5-42C423AA88F5}"/>
              </a:ext>
            </a:extLst>
          </p:cNvPr>
          <p:cNvSpPr/>
          <p:nvPr userDrawn="1"/>
        </p:nvSpPr>
        <p:spPr>
          <a:xfrm>
            <a:off x="0" y="6620256"/>
            <a:ext cx="12192000" cy="237744"/>
          </a:xfrm>
          <a:prstGeom prst="rect">
            <a:avLst/>
          </a:prstGeom>
          <a:solidFill>
            <a:srgbClr val="5014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solidFill>
                <a:srgbClr val="501417"/>
              </a:solidFill>
            </a:endParaRPr>
          </a:p>
        </p:txBody>
      </p:sp>
      <p:pic>
        <p:nvPicPr>
          <p:cNvPr id="14" name="Picture 13">
            <a:extLst>
              <a:ext uri="{FF2B5EF4-FFF2-40B4-BE49-F238E27FC236}">
                <a16:creationId xmlns:a16="http://schemas.microsoft.com/office/drawing/2014/main" xmlns="" id="{3BDB03A3-5B2B-62D2-0202-E9F11087FC50}"/>
              </a:ext>
            </a:extLst>
          </p:cNvPr>
          <p:cNvPicPr>
            <a:picLocks noChangeAspect="1"/>
          </p:cNvPicPr>
          <p:nvPr userDrawn="1"/>
        </p:nvPicPr>
        <p:blipFill>
          <a:blip r:embed="rId14"/>
          <a:stretch>
            <a:fillRect/>
          </a:stretch>
        </p:blipFill>
        <p:spPr>
          <a:xfrm>
            <a:off x="0" y="0"/>
            <a:ext cx="2051824" cy="1413917"/>
          </a:xfrm>
          <a:prstGeom prst="rect">
            <a:avLst/>
          </a:prstGeom>
        </p:spPr>
      </p:pic>
    </p:spTree>
    <p:extLst>
      <p:ext uri="{BB962C8B-B14F-4D97-AF65-F5344CB8AC3E}">
        <p14:creationId xmlns:p14="http://schemas.microsoft.com/office/powerpoint/2010/main" val="3073195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6E6FFBB-5201-02FC-D11C-2D283E4EA4AA}"/>
              </a:ext>
            </a:extLst>
          </p:cNvPr>
          <p:cNvSpPr txBox="1"/>
          <p:nvPr/>
        </p:nvSpPr>
        <p:spPr>
          <a:xfrm>
            <a:off x="459563" y="1122500"/>
            <a:ext cx="10466962" cy="3662541"/>
          </a:xfrm>
          <a:prstGeom prst="rect">
            <a:avLst/>
          </a:prstGeom>
          <a:noFill/>
        </p:spPr>
        <p:txBody>
          <a:bodyPr wrap="square" rtlCol="0">
            <a:spAutoFit/>
          </a:bodyPr>
          <a:lstStyle/>
          <a:p>
            <a:pPr algn="ctr" rtl="1"/>
            <a:r>
              <a:rPr lang="ar-JO" sz="4800" b="1" dirty="0">
                <a:solidFill>
                  <a:schemeClr val="tx1">
                    <a:lumMod val="95000"/>
                    <a:lumOff val="5000"/>
                  </a:schemeClr>
                </a:solidFill>
              </a:rPr>
              <a:t>ملخص</a:t>
            </a:r>
          </a:p>
          <a:p>
            <a:pPr algn="ctr" rtl="1"/>
            <a:r>
              <a:rPr lang="ar-JO" sz="4400" b="1" dirty="0">
                <a:solidFill>
                  <a:schemeClr val="tx1">
                    <a:lumMod val="95000"/>
                    <a:lumOff val="5000"/>
                  </a:schemeClr>
                </a:solidFill>
              </a:rPr>
              <a:t>تصور متكامل للتعامل مع شركات الإعلام الدولية </a:t>
            </a:r>
            <a:endParaRPr lang="en-US" sz="4400" b="1" dirty="0">
              <a:solidFill>
                <a:schemeClr val="tx1">
                  <a:lumMod val="95000"/>
                  <a:lumOff val="5000"/>
                </a:schemeClr>
              </a:solidFill>
            </a:endParaRPr>
          </a:p>
          <a:p>
            <a:pPr algn="ctr" rtl="1"/>
            <a:r>
              <a:rPr lang="ar-JO" sz="3200" b="1" dirty="0">
                <a:solidFill>
                  <a:schemeClr val="tx1">
                    <a:lumMod val="95000"/>
                    <a:lumOff val="5000"/>
                  </a:schemeClr>
                </a:solidFill>
              </a:rPr>
              <a:t>(وسائل التواصل الاجتماعي)</a:t>
            </a:r>
            <a:endParaRPr lang="en-US" sz="3200" b="1" dirty="0">
              <a:solidFill>
                <a:schemeClr val="tx1">
                  <a:lumMod val="95000"/>
                  <a:lumOff val="5000"/>
                </a:schemeClr>
              </a:solidFill>
            </a:endParaRPr>
          </a:p>
          <a:p>
            <a:pPr algn="ctr" rtl="1"/>
            <a:endParaRPr lang="en-US" sz="3600" b="1" dirty="0">
              <a:solidFill>
                <a:schemeClr val="tx1">
                  <a:lumMod val="95000"/>
                  <a:lumOff val="5000"/>
                </a:schemeClr>
              </a:solidFill>
            </a:endParaRPr>
          </a:p>
          <a:p>
            <a:pPr algn="ctr" rtl="1"/>
            <a:endParaRPr lang="ar-JO" sz="3600" b="1" dirty="0">
              <a:solidFill>
                <a:schemeClr val="tx1">
                  <a:lumMod val="95000"/>
                  <a:lumOff val="5000"/>
                </a:schemeClr>
              </a:solidFill>
            </a:endParaRPr>
          </a:p>
          <a:p>
            <a:pPr algn="ctr" rtl="1"/>
            <a:endParaRPr lang="x-none" sz="3600" b="1" dirty="0">
              <a:solidFill>
                <a:schemeClr val="tx1">
                  <a:lumMod val="95000"/>
                  <a:lumOff val="5000"/>
                </a:schemeClr>
              </a:solidFill>
            </a:endParaRPr>
          </a:p>
        </p:txBody>
      </p:sp>
      <p:sp>
        <p:nvSpPr>
          <p:cNvPr id="10" name="TextBox 9">
            <a:extLst>
              <a:ext uri="{FF2B5EF4-FFF2-40B4-BE49-F238E27FC236}">
                <a16:creationId xmlns:a16="http://schemas.microsoft.com/office/drawing/2014/main" xmlns="" id="{AF5DE7EF-8544-F018-C3DB-030026E37BC9}"/>
              </a:ext>
            </a:extLst>
          </p:cNvPr>
          <p:cNvSpPr txBox="1"/>
          <p:nvPr/>
        </p:nvSpPr>
        <p:spPr>
          <a:xfrm>
            <a:off x="5171106" y="5335390"/>
            <a:ext cx="1043877" cy="800219"/>
          </a:xfrm>
          <a:prstGeom prst="rect">
            <a:avLst/>
          </a:prstGeom>
          <a:noFill/>
        </p:spPr>
        <p:txBody>
          <a:bodyPr wrap="none" rtlCol="0">
            <a:spAutoFit/>
          </a:bodyPr>
          <a:lstStyle/>
          <a:p>
            <a:pPr algn="ctr"/>
            <a:r>
              <a:rPr lang="ar-JO" b="1" dirty="0">
                <a:solidFill>
                  <a:schemeClr val="tx1">
                    <a:lumMod val="95000"/>
                    <a:lumOff val="5000"/>
                  </a:schemeClr>
                </a:solidFill>
              </a:rPr>
              <a:t>آذار 2023</a:t>
            </a:r>
            <a:endParaRPr lang="ar-SA" b="1" dirty="0">
              <a:solidFill>
                <a:schemeClr val="tx1">
                  <a:lumMod val="95000"/>
                  <a:lumOff val="5000"/>
                </a:schemeClr>
              </a:solidFill>
            </a:endParaRPr>
          </a:p>
          <a:p>
            <a:pPr algn="ctr"/>
            <a:endParaRPr lang="ar-JO" sz="2800" b="1" dirty="0">
              <a:solidFill>
                <a:srgbClr val="501417"/>
              </a:solidFill>
            </a:endParaRPr>
          </a:p>
        </p:txBody>
      </p:sp>
    </p:spTree>
    <p:extLst>
      <p:ext uri="{BB962C8B-B14F-4D97-AF65-F5344CB8AC3E}">
        <p14:creationId xmlns:p14="http://schemas.microsoft.com/office/powerpoint/2010/main" val="188160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98DA61F8-1EDE-6AD9-0F36-9C149C94F5D2}"/>
              </a:ext>
            </a:extLst>
          </p:cNvPr>
          <p:cNvSpPr txBox="1"/>
          <p:nvPr/>
        </p:nvSpPr>
        <p:spPr>
          <a:xfrm>
            <a:off x="404059" y="320457"/>
            <a:ext cx="11383882" cy="3108543"/>
          </a:xfrm>
          <a:prstGeom prst="rect">
            <a:avLst/>
          </a:prstGeom>
          <a:noFill/>
        </p:spPr>
        <p:txBody>
          <a:bodyPr wrap="square" rtlCol="0">
            <a:spAutoFit/>
          </a:bodyPr>
          <a:lstStyle/>
          <a:p>
            <a:pPr algn="justLow" rtl="1"/>
            <a:r>
              <a:rPr lang="ar-JO" b="1" u="sng" dirty="0">
                <a:solidFill>
                  <a:srgbClr val="843C0B"/>
                </a:solidFill>
              </a:rPr>
              <a:t>خلفية وسياق:</a:t>
            </a:r>
            <a:endParaRPr lang="en-US" b="1" u="sng" dirty="0">
              <a:solidFill>
                <a:srgbClr val="843C0B"/>
              </a:solidFill>
            </a:endParaRPr>
          </a:p>
          <a:p>
            <a:pPr algn="justLow" rtl="1"/>
            <a:endParaRPr lang="ar-JO" b="1" u="sng" dirty="0">
              <a:solidFill>
                <a:srgbClr val="843C0B"/>
              </a:solidFill>
            </a:endParaRPr>
          </a:p>
          <a:p>
            <a:pPr marL="285750" indent="-285750" algn="justLow" rtl="1">
              <a:buFont typeface="Arial" panose="020B0604020202020204" pitchFamily="34" charset="0"/>
              <a:buChar char="•"/>
            </a:pPr>
            <a:r>
              <a:rPr lang="ar-JO" sz="1600" b="1" dirty="0"/>
              <a:t>كلف مجلس وزراء الإعلام العرب في 2021 الأردن برئاسة «اللجنة العربية المعنية بوضع استراتيجية موحدة للتعامل مع جميع شركات الإعلام الدولية»</a:t>
            </a:r>
          </a:p>
          <a:p>
            <a:pPr algn="justLow" rtl="1"/>
            <a:r>
              <a:rPr lang="ar-JO" sz="1600" b="1" dirty="0"/>
              <a:t>وذلك في ضوء ما قدمه الأردن من أوراق عمل رائدة بخصوص تنظيم علاقة الدول العربية بهذه الشركات ووسائل التواصل الاجتماعي المملوكة لها.  </a:t>
            </a:r>
          </a:p>
          <a:p>
            <a:pPr algn="justLow" rtl="1"/>
            <a:endParaRPr lang="ar-JO" sz="1600" b="1" dirty="0"/>
          </a:p>
          <a:p>
            <a:pPr marL="285750" indent="-285750" algn="justLow" rtl="1">
              <a:buFont typeface="Arial" panose="020B0604020202020204" pitchFamily="34" charset="0"/>
              <a:buChar char="•"/>
            </a:pPr>
            <a:r>
              <a:rPr lang="ar-JO" sz="1600" b="1" dirty="0"/>
              <a:t>في الدورة العادية (52) لمجلس وزراء الإعلام العرب، التي استضافتها جمهورية مصر العربية خلال الفترة 20-22 أيلول 2022، صدر القرار رقم ق/514. دع/52. 22/9/2022 والمتضمن «تكليف المملكة الأردنية الهاشمية، رئيس اللجنة العربية المعنية بوضع استراتيجية موحدة للتعامل مع جميع شركات الإعلام الدولية، </a:t>
            </a:r>
            <a:r>
              <a:rPr lang="ar-JO" sz="1600" b="1" dirty="0">
                <a:solidFill>
                  <a:srgbClr val="FF0000"/>
                </a:solidFill>
              </a:rPr>
              <a:t>بتقديم تصور متكامل حول التجارب الدولية في التعامل مع شركات الإعلام الدولية، مع التركيز على تجربة الاتحاد الأوروبي بهذا المجال، بما في ذلك آلية تنفيذية للاستراتيجية</a:t>
            </a:r>
            <a:r>
              <a:rPr lang="ar-JO" sz="1600" b="1" dirty="0"/>
              <a:t>».</a:t>
            </a:r>
          </a:p>
          <a:p>
            <a:pPr algn="justLow" rtl="1"/>
            <a:r>
              <a:rPr lang="ar-JO" sz="1600" b="1" dirty="0"/>
              <a:t> </a:t>
            </a:r>
          </a:p>
          <a:p>
            <a:pPr marL="285750" indent="-285750" algn="justLow" rtl="1">
              <a:buFont typeface="Arial" panose="020B0604020202020204" pitchFamily="34" charset="0"/>
              <a:buChar char="•"/>
            </a:pPr>
            <a:r>
              <a:rPr lang="ar-JO" sz="1600" b="1" dirty="0"/>
              <a:t>يتولى وزير الاتصال الحكومي العمل على إنجاز هذا التكليف بالتنسيق مع الجهات الحكومية المختصة، وتسليمها وفق القنوات الدبلوماسية ضمن المواعيد المحددة.</a:t>
            </a:r>
          </a:p>
          <a:p>
            <a:pPr algn="justLow" rtl="1"/>
            <a:endParaRPr lang="x-none" sz="1600" b="1" dirty="0"/>
          </a:p>
        </p:txBody>
      </p:sp>
      <p:sp>
        <p:nvSpPr>
          <p:cNvPr id="8" name="TextBox 7">
            <a:extLst>
              <a:ext uri="{FF2B5EF4-FFF2-40B4-BE49-F238E27FC236}">
                <a16:creationId xmlns:a16="http://schemas.microsoft.com/office/drawing/2014/main" xmlns="" id="{98AB8BBE-EDCD-DD33-E725-2E859787446C}"/>
              </a:ext>
            </a:extLst>
          </p:cNvPr>
          <p:cNvSpPr txBox="1"/>
          <p:nvPr/>
        </p:nvSpPr>
        <p:spPr>
          <a:xfrm>
            <a:off x="401838" y="2917825"/>
            <a:ext cx="11372996" cy="3662541"/>
          </a:xfrm>
          <a:prstGeom prst="rect">
            <a:avLst/>
          </a:prstGeom>
          <a:noFill/>
        </p:spPr>
        <p:txBody>
          <a:bodyPr wrap="square" rtlCol="0">
            <a:spAutoFit/>
          </a:bodyPr>
          <a:lstStyle/>
          <a:p>
            <a:pPr algn="justLow" rtl="1"/>
            <a:endParaRPr lang="en-US" b="1" dirty="0">
              <a:solidFill>
                <a:srgbClr val="C00000"/>
              </a:solidFill>
            </a:endParaRPr>
          </a:p>
          <a:p>
            <a:pPr algn="justLow" rtl="1"/>
            <a:r>
              <a:rPr lang="ar-JO" b="1" u="sng" dirty="0">
                <a:solidFill>
                  <a:schemeClr val="accent2">
                    <a:lumMod val="50000"/>
                  </a:schemeClr>
                </a:solidFill>
              </a:rPr>
              <a:t>التجارب المقارنة والممارسات الفضلى:</a:t>
            </a:r>
            <a:endParaRPr lang="en-US" b="1" u="sng" dirty="0">
              <a:solidFill>
                <a:schemeClr val="accent2">
                  <a:lumMod val="50000"/>
                </a:schemeClr>
              </a:solidFill>
            </a:endParaRPr>
          </a:p>
          <a:p>
            <a:pPr algn="justLow" rtl="1"/>
            <a:endParaRPr lang="ar-JO" b="1" u="sng" dirty="0">
              <a:solidFill>
                <a:schemeClr val="accent2">
                  <a:lumMod val="50000"/>
                </a:schemeClr>
              </a:solidFill>
            </a:endParaRPr>
          </a:p>
          <a:p>
            <a:pPr algn="justLow" rtl="1"/>
            <a:r>
              <a:rPr lang="ar-JO" sz="1600" b="1" dirty="0"/>
              <a:t>لتنفيذ التكليف المشار إليه، تم الاطلاع على عدة تجارب وممارسات فضلى، بالإضافة إلى زيارة دراسية لألمانيا. ومن أبرزها:</a:t>
            </a:r>
            <a:endParaRPr lang="en-US" sz="1600" b="1" dirty="0"/>
          </a:p>
          <a:p>
            <a:pPr algn="justLow" rtl="1"/>
            <a:endParaRPr lang="en-US" b="1" dirty="0"/>
          </a:p>
          <a:p>
            <a:pPr algn="justLow" rtl="1"/>
            <a:endParaRPr lang="en-US" b="1" dirty="0"/>
          </a:p>
          <a:p>
            <a:pPr algn="justLow" rtl="1"/>
            <a:endParaRPr lang="ar-JO" b="1" dirty="0"/>
          </a:p>
          <a:p>
            <a:pPr algn="justLow" rtl="1"/>
            <a:endParaRPr lang="en-US" b="1" dirty="0"/>
          </a:p>
          <a:p>
            <a:pPr algn="justLow" rtl="1"/>
            <a:endParaRPr lang="en-US" b="1" dirty="0"/>
          </a:p>
          <a:p>
            <a:pPr algn="justLow" rtl="1"/>
            <a:endParaRPr lang="en-US" b="1" dirty="0">
              <a:solidFill>
                <a:srgbClr val="C00000"/>
              </a:solidFill>
            </a:endParaRPr>
          </a:p>
          <a:p>
            <a:pPr algn="justLow" rtl="1"/>
            <a:endParaRPr lang="en-US" b="1" dirty="0">
              <a:solidFill>
                <a:srgbClr val="C00000"/>
              </a:solidFill>
            </a:endParaRPr>
          </a:p>
          <a:p>
            <a:pPr algn="justLow" rtl="1"/>
            <a:endParaRPr lang="en-US" b="1" dirty="0">
              <a:solidFill>
                <a:srgbClr val="C00000"/>
              </a:solidFill>
            </a:endParaRPr>
          </a:p>
          <a:p>
            <a:pPr algn="justLow" rtl="1"/>
            <a:endParaRPr lang="en-US" b="1" dirty="0">
              <a:solidFill>
                <a:srgbClr val="C00000"/>
              </a:solidFill>
            </a:endParaRPr>
          </a:p>
        </p:txBody>
      </p:sp>
      <p:graphicFrame>
        <p:nvGraphicFramePr>
          <p:cNvPr id="10" name="Table 10">
            <a:extLst>
              <a:ext uri="{FF2B5EF4-FFF2-40B4-BE49-F238E27FC236}">
                <a16:creationId xmlns:a16="http://schemas.microsoft.com/office/drawing/2014/main" xmlns="" id="{FF0B7A5B-00E0-9FF2-67CA-8246FB24EBC3}"/>
              </a:ext>
            </a:extLst>
          </p:cNvPr>
          <p:cNvGraphicFramePr>
            <a:graphicFrameLocks noGrp="1"/>
          </p:cNvGraphicFramePr>
          <p:nvPr>
            <p:extLst>
              <p:ext uri="{D42A27DB-BD31-4B8C-83A1-F6EECF244321}">
                <p14:modId xmlns:p14="http://schemas.microsoft.com/office/powerpoint/2010/main" val="4052737041"/>
              </p:ext>
            </p:extLst>
          </p:nvPr>
        </p:nvGraphicFramePr>
        <p:xfrm>
          <a:off x="272794" y="4114830"/>
          <a:ext cx="11502040" cy="1529080"/>
        </p:xfrm>
        <a:graphic>
          <a:graphicData uri="http://schemas.openxmlformats.org/drawingml/2006/table">
            <a:tbl>
              <a:tblPr firstRow="1" bandRow="1">
                <a:tableStyleId>{5940675A-B579-460E-94D1-54222C63F5DA}</a:tableStyleId>
              </a:tblPr>
              <a:tblGrid>
                <a:gridCol w="5837061">
                  <a:extLst>
                    <a:ext uri="{9D8B030D-6E8A-4147-A177-3AD203B41FA5}">
                      <a16:colId xmlns:a16="http://schemas.microsoft.com/office/drawing/2014/main" xmlns="" val="2260130230"/>
                    </a:ext>
                  </a:extLst>
                </a:gridCol>
                <a:gridCol w="5664979">
                  <a:extLst>
                    <a:ext uri="{9D8B030D-6E8A-4147-A177-3AD203B41FA5}">
                      <a16:colId xmlns:a16="http://schemas.microsoft.com/office/drawing/2014/main" xmlns="" val="2962462039"/>
                    </a:ext>
                  </a:extLst>
                </a:gridCol>
              </a:tblGrid>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dirty="0"/>
                        <a:t>EU Digital Services Act.</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JO" sz="1600" b="1" dirty="0"/>
                        <a:t>التشريع الأوروبي الموحد المعني بتنظيم عمل المنصات الرقمية.</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243747940"/>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dirty="0"/>
                        <a:t>Act to Improve Enforcement of the Law in Social Networks (Network Enforcement Law – NETZDG).</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JO" sz="1600" b="1" dirty="0"/>
                        <a:t>التشريع الألماني المعني بإلزام وسائل التواصل الاجتماعي بالاستجابة إلى طلبات حذف المحتوى غير القانوني والالتزام بالقوانين الوطنية.</a:t>
                      </a:r>
                      <a:endParaRPr lang="x-none" sz="16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27628952"/>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dirty="0"/>
                        <a:t>News Media and Digital Platforms Mandatory Bargaining Code.</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JO" sz="1600" b="1" dirty="0"/>
                        <a:t>التشريع الاسترالي المعني بتعويض وسائل الإعلام الإخبارية المحلية عن الربح المالي الفائت بسبب كيفية نشر شركات الإعلام الدولية لمحتواها الإخباري.</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88644955"/>
                  </a:ext>
                </a:extLst>
              </a:tr>
            </a:tbl>
          </a:graphicData>
        </a:graphic>
      </p:graphicFrame>
      <p:sp>
        <p:nvSpPr>
          <p:cNvPr id="2" name="TextBox 1">
            <a:extLst>
              <a:ext uri="{FF2B5EF4-FFF2-40B4-BE49-F238E27FC236}">
                <a16:creationId xmlns:a16="http://schemas.microsoft.com/office/drawing/2014/main" xmlns="" id="{B16E3E81-EC78-0F8E-D319-AC300084DABB}"/>
              </a:ext>
            </a:extLst>
          </p:cNvPr>
          <p:cNvSpPr txBox="1"/>
          <p:nvPr/>
        </p:nvSpPr>
        <p:spPr>
          <a:xfrm>
            <a:off x="388731" y="6026368"/>
            <a:ext cx="301686" cy="369332"/>
          </a:xfrm>
          <a:prstGeom prst="rect">
            <a:avLst/>
          </a:prstGeom>
          <a:noFill/>
        </p:spPr>
        <p:txBody>
          <a:bodyPr wrap="none" rtlCol="0">
            <a:spAutoFit/>
          </a:bodyPr>
          <a:lstStyle/>
          <a:p>
            <a:r>
              <a:rPr lang="en-US" b="1" dirty="0">
                <a:solidFill>
                  <a:srgbClr val="501417"/>
                </a:solidFill>
              </a:rPr>
              <a:t>1</a:t>
            </a:r>
            <a:endParaRPr lang="x-none" dirty="0">
              <a:solidFill>
                <a:srgbClr val="501417"/>
              </a:solidFill>
            </a:endParaRPr>
          </a:p>
        </p:txBody>
      </p:sp>
    </p:spTree>
    <p:extLst>
      <p:ext uri="{BB962C8B-B14F-4D97-AF65-F5344CB8AC3E}">
        <p14:creationId xmlns:p14="http://schemas.microsoft.com/office/powerpoint/2010/main" val="204092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42579E1B-85C5-E883-3E5B-A905B17278BB}"/>
              </a:ext>
            </a:extLst>
          </p:cNvPr>
          <p:cNvSpPr txBox="1"/>
          <p:nvPr/>
        </p:nvSpPr>
        <p:spPr>
          <a:xfrm>
            <a:off x="1349298" y="306642"/>
            <a:ext cx="10585404" cy="1877437"/>
          </a:xfrm>
          <a:prstGeom prst="rect">
            <a:avLst/>
          </a:prstGeom>
          <a:noFill/>
        </p:spPr>
        <p:txBody>
          <a:bodyPr wrap="square">
            <a:spAutoFit/>
          </a:bodyPr>
          <a:lstStyle/>
          <a:p>
            <a:pPr algn="justLow" rtl="1"/>
            <a:r>
              <a:rPr lang="x-none" b="1" u="sng" dirty="0">
                <a:solidFill>
                  <a:schemeClr val="accent2">
                    <a:lumMod val="50000"/>
                  </a:schemeClr>
                </a:solidFill>
                <a:latin typeface="Arial" panose="020B0604020202020204" pitchFamily="34" charset="0"/>
                <a:cs typeface="Arial" panose="020B0604020202020204" pitchFamily="34" charset="0"/>
              </a:rPr>
              <a:t>ماذا </a:t>
            </a:r>
            <a:r>
              <a:rPr lang="ar-JO" b="1" u="sng" dirty="0">
                <a:solidFill>
                  <a:schemeClr val="accent2">
                    <a:lumMod val="50000"/>
                  </a:schemeClr>
                </a:solidFill>
                <a:latin typeface="Arial" panose="020B0604020202020204" pitchFamily="34" charset="0"/>
              </a:rPr>
              <a:t>يقدم الأردن للجنة الدائمة للإعلام العربي / اجتماع المكتب التنفيذي لمجلس وزراء الإعلام العرب (الكويت، 15 آذار 2023:</a:t>
            </a:r>
          </a:p>
          <a:p>
            <a:pPr algn="justLow" rtl="1"/>
            <a:endParaRPr lang="x-none" b="1" u="sng" dirty="0">
              <a:solidFill>
                <a:schemeClr val="accent2">
                  <a:lumMod val="50000"/>
                </a:schemeClr>
              </a:solidFill>
              <a:latin typeface="Arial" panose="020B0604020202020204" pitchFamily="34" charset="0"/>
              <a:cs typeface="Arial" panose="020B0604020202020204" pitchFamily="34" charset="0"/>
            </a:endParaRPr>
          </a:p>
          <a:p>
            <a:pPr algn="justLow" rtl="1"/>
            <a:r>
              <a:rPr lang="x-none" sz="1600" b="1" dirty="0">
                <a:latin typeface="Arial" panose="020B0604020202020204" pitchFamily="34" charset="0"/>
                <a:cs typeface="Arial" panose="020B0604020202020204" pitchFamily="34" charset="0"/>
              </a:rPr>
              <a:t>ورقة استراتيجية وتصور متكامل يتضمن تحليلا معمقا ومقترحات عملية لمعالجة موضوعات:</a:t>
            </a:r>
          </a:p>
          <a:p>
            <a:pPr marL="342900" indent="-342900" algn="justLow" rtl="1">
              <a:buFont typeface="+mj-lt"/>
              <a:buAutoNum type="arabicPeriod"/>
            </a:pPr>
            <a:r>
              <a:rPr lang="x-none" sz="1600" b="1" dirty="0">
                <a:latin typeface="Arial" panose="020B0604020202020204" pitchFamily="34" charset="0"/>
                <a:cs typeface="Arial" panose="020B0604020202020204" pitchFamily="34" charset="0"/>
              </a:rPr>
              <a:t>تنظيم وسائل التواصل الاجتماعي، من خلال </a:t>
            </a:r>
            <a:r>
              <a:rPr lang="ar-JO" sz="1600" b="1" dirty="0">
                <a:latin typeface="Arial" panose="020B0604020202020204" pitchFamily="34" charset="0"/>
                <a:cs typeface="Arial" panose="020B0604020202020204" pitchFamily="34" charset="0"/>
              </a:rPr>
              <a:t>«</a:t>
            </a:r>
            <a:r>
              <a:rPr lang="x-none" sz="1600" b="1" dirty="0">
                <a:solidFill>
                  <a:srgbClr val="FF0000"/>
                </a:solidFill>
                <a:latin typeface="Arial" panose="020B0604020202020204" pitchFamily="34" charset="0"/>
                <a:cs typeface="Arial" panose="020B0604020202020204" pitchFamily="34" charset="0"/>
              </a:rPr>
              <a:t>مشــروع قانون استرشادي عربي لتنظيم عمل وسائل التواصل الاجتماعي وحماية المستخدمين من المحتوى غير القانوني</a:t>
            </a:r>
            <a:r>
              <a:rPr lang="ar-JO" sz="1600" b="1" dirty="0">
                <a:solidFill>
                  <a:srgbClr val="FF0000"/>
                </a:solidFill>
                <a:latin typeface="Arial" panose="020B0604020202020204" pitchFamily="34" charset="0"/>
                <a:cs typeface="Arial" panose="020B0604020202020204" pitchFamily="34" charset="0"/>
              </a:rPr>
              <a:t> والضار</a:t>
            </a:r>
            <a:r>
              <a:rPr lang="ar-JO" sz="1600" b="1" dirty="0">
                <a:latin typeface="Arial" panose="020B0604020202020204" pitchFamily="34" charset="0"/>
                <a:cs typeface="Arial" panose="020B0604020202020204" pitchFamily="34" charset="0"/>
              </a:rPr>
              <a:t>» </a:t>
            </a:r>
            <a:r>
              <a:rPr lang="x-none" sz="1600" b="1" dirty="0">
                <a:latin typeface="Arial" panose="020B0604020202020204" pitchFamily="34" charset="0"/>
                <a:cs typeface="Arial" panose="020B0604020202020204" pitchFamily="34" charset="0"/>
              </a:rPr>
              <a:t>يقترح أن يتم سنه عربيا بشكل </a:t>
            </a:r>
            <a:r>
              <a:rPr lang="ar-JO" sz="1600" b="1" dirty="0">
                <a:latin typeface="Arial" panose="020B0604020202020204" pitchFamily="34" charset="0"/>
                <a:cs typeface="Arial" panose="020B0604020202020204" pitchFamily="34" charset="0"/>
              </a:rPr>
              <a:t>جماعي</a:t>
            </a:r>
            <a:r>
              <a:rPr lang="x-none" sz="1600" b="1" dirty="0">
                <a:latin typeface="Arial" panose="020B0604020202020204" pitchFamily="34" charset="0"/>
                <a:cs typeface="Arial" panose="020B0604020202020204" pitchFamily="34" charset="0"/>
              </a:rPr>
              <a:t> </a:t>
            </a:r>
          </a:p>
          <a:p>
            <a:pPr marL="342900" indent="-342900" algn="justLow" rtl="1">
              <a:buFont typeface="+mj-lt"/>
              <a:buAutoNum type="arabicPeriod"/>
            </a:pPr>
            <a:r>
              <a:rPr lang="x-none" sz="1600" b="1" dirty="0">
                <a:latin typeface="Arial" panose="020B0604020202020204" pitchFamily="34" charset="0"/>
                <a:cs typeface="Arial" panose="020B0604020202020204" pitchFamily="34" charset="0"/>
              </a:rPr>
              <a:t>تنظيم منصات البث الرقمي.</a:t>
            </a:r>
          </a:p>
          <a:p>
            <a:pPr marL="342900" indent="-342900" algn="justLow" rtl="1">
              <a:buFont typeface="+mj-lt"/>
              <a:buAutoNum type="arabicPeriod"/>
            </a:pPr>
            <a:r>
              <a:rPr lang="x-none" sz="1600" b="1" dirty="0">
                <a:latin typeface="Arial" panose="020B0604020202020204" pitchFamily="34" charset="0"/>
                <a:cs typeface="Arial" panose="020B0604020202020204" pitchFamily="34" charset="0"/>
              </a:rPr>
              <a:t>الضرائب الرقمية.</a:t>
            </a:r>
          </a:p>
        </p:txBody>
      </p:sp>
      <p:sp>
        <p:nvSpPr>
          <p:cNvPr id="9" name="TextBox 8">
            <a:extLst>
              <a:ext uri="{FF2B5EF4-FFF2-40B4-BE49-F238E27FC236}">
                <a16:creationId xmlns:a16="http://schemas.microsoft.com/office/drawing/2014/main" xmlns="" id="{CE188443-1A6F-200F-3226-DB0E126EAB5D}"/>
              </a:ext>
            </a:extLst>
          </p:cNvPr>
          <p:cNvSpPr txBox="1"/>
          <p:nvPr/>
        </p:nvSpPr>
        <p:spPr>
          <a:xfrm>
            <a:off x="1182029" y="2334819"/>
            <a:ext cx="10752673" cy="4031873"/>
          </a:xfrm>
          <a:prstGeom prst="rect">
            <a:avLst/>
          </a:prstGeom>
          <a:noFill/>
        </p:spPr>
        <p:txBody>
          <a:bodyPr wrap="square" rtlCol="0">
            <a:spAutoFit/>
          </a:bodyPr>
          <a:lstStyle/>
          <a:p>
            <a:pPr algn="justLow" rtl="1"/>
            <a:r>
              <a:rPr lang="ar-JO" sz="1600" b="1" u="sng" dirty="0">
                <a:solidFill>
                  <a:srgbClr val="843C0B"/>
                </a:solidFill>
              </a:rPr>
              <a:t>1- أبرز ما يتضمنه «مشــروع القانون الاسترشادي العربي لتنظيم عمل وسائل التواصل الاجتماعي وحماية المستخدمين من المحتوى غير القانوني»:</a:t>
            </a:r>
            <a:endParaRPr lang="en-US" sz="1600" b="1" u="sng" dirty="0">
              <a:solidFill>
                <a:srgbClr val="843C0B"/>
              </a:solidFill>
            </a:endParaRPr>
          </a:p>
          <a:p>
            <a:pPr algn="justLow" rtl="1"/>
            <a:endParaRPr lang="ar-JO" sz="1600" b="1" dirty="0">
              <a:solidFill>
                <a:srgbClr val="843C0B"/>
              </a:solidFill>
            </a:endParaRPr>
          </a:p>
          <a:p>
            <a:pPr algn="justLow" rtl="1"/>
            <a:r>
              <a:rPr lang="ar-JO" sz="1600" b="1" u="sng" dirty="0">
                <a:solidFill>
                  <a:srgbClr val="FF0000"/>
                </a:solidFill>
              </a:rPr>
              <a:t>  تأكيد المبادئ التوجيهية التالية:</a:t>
            </a:r>
            <a:endParaRPr lang="en-US" sz="1600" b="1" u="sng" dirty="0">
              <a:solidFill>
                <a:srgbClr val="FF0000"/>
              </a:solidFill>
            </a:endParaRPr>
          </a:p>
          <a:p>
            <a:pPr marL="285750" indent="-285750" algn="justLow" rtl="1">
              <a:buFont typeface="Arial" panose="020B0604020202020204" pitchFamily="34" charset="0"/>
              <a:buChar char="•"/>
            </a:pPr>
            <a:r>
              <a:rPr lang="ar-JO" sz="1600" b="1" dirty="0"/>
              <a:t>كل فعل مُجرّم في الواقع الفعلي يجب أن يكون مجرما في الفضاء الرقمي الافتراضي.</a:t>
            </a:r>
          </a:p>
          <a:p>
            <a:pPr marL="285750" indent="-285750" algn="justLow" rtl="1">
              <a:buFont typeface="Arial" panose="020B0604020202020204" pitchFamily="34" charset="0"/>
              <a:buChar char="•"/>
            </a:pPr>
            <a:r>
              <a:rPr lang="ar-JO" sz="1600" b="1" dirty="0"/>
              <a:t>كل ما ينشر في الفضاء الرقمي لأي دولة عربية يجب أن يخضع لتشريعات تلك الدولة العربية.</a:t>
            </a:r>
          </a:p>
          <a:p>
            <a:pPr marL="285750" indent="-285750" algn="justLow" rtl="1">
              <a:buFont typeface="Arial" panose="020B0604020202020204" pitchFamily="34" charset="0"/>
              <a:buChar char="•"/>
            </a:pPr>
            <a:r>
              <a:rPr lang="ar-JO" sz="1600" b="1" dirty="0"/>
              <a:t>أسوة بقوانين الصحافة والإعلام، فإن المسؤولية تقع على مُنشئ المحتوى وعلى المنصة التي تنشره.</a:t>
            </a:r>
          </a:p>
          <a:p>
            <a:pPr marL="285750" indent="-285750" algn="justLow" rtl="1">
              <a:buFont typeface="Arial" panose="020B0604020202020204" pitchFamily="34" charset="0"/>
              <a:buChar char="•"/>
            </a:pPr>
            <a:r>
              <a:rPr lang="ar-JO" sz="1600" b="1" dirty="0"/>
              <a:t>تأكيد أهمية وسائل التواصل الاجتماعي ودورها الإيجابي في التواصل والتعبير والنقاش العام وأهمية حمايتها من خطاب الكراهية.</a:t>
            </a:r>
          </a:p>
          <a:p>
            <a:pPr marL="285750" indent="-285750" algn="justLow" rtl="1">
              <a:buFont typeface="Arial" panose="020B0604020202020204" pitchFamily="34" charset="0"/>
              <a:buChar char="•"/>
            </a:pPr>
            <a:r>
              <a:rPr lang="ar-JO" sz="1600" b="1" dirty="0"/>
              <a:t>تعزيز الديموقراطية من خلال حماية النقاش والفضاء العام من المحتوى المُجرّم وغير القانوني والضار.</a:t>
            </a:r>
          </a:p>
          <a:p>
            <a:pPr marL="285750" indent="-285750" algn="justLow" rtl="1">
              <a:buFont typeface="Arial" panose="020B0604020202020204" pitchFamily="34" charset="0"/>
              <a:buChar char="•"/>
            </a:pPr>
            <a:r>
              <a:rPr lang="ar-JO" sz="1600" b="1" dirty="0"/>
              <a:t>حماية مَن يتعرضون لخطاب الكراهية وضمان عدم ترويعهم، وبالتالي إحجامهم عن المشاركة في النقاش العام.</a:t>
            </a:r>
          </a:p>
          <a:p>
            <a:pPr marL="285750" indent="-285750" algn="justLow" rtl="1">
              <a:buFont typeface="Arial" panose="020B0604020202020204" pitchFamily="34" charset="0"/>
              <a:buChar char="•"/>
            </a:pPr>
            <a:r>
              <a:rPr lang="ar-JO" sz="1600" b="1" dirty="0"/>
              <a:t>القوانين الوطنية هي المرجعية في تحديد المحتوى غير القانوني. </a:t>
            </a:r>
          </a:p>
          <a:p>
            <a:pPr marL="285750" indent="-285750" algn="justLow" rtl="1">
              <a:buFont typeface="Arial" panose="020B0604020202020204" pitchFamily="34" charset="0"/>
              <a:buChar char="•"/>
            </a:pPr>
            <a:r>
              <a:rPr lang="ar-JO" sz="1600" b="1" dirty="0"/>
              <a:t>يسري القانون على وسائل التواصل الاجتماعي التي يكون عدد مستخدميها 500 ألف فأكثر في الدولة العربية التي تسن القانون.</a:t>
            </a:r>
          </a:p>
          <a:p>
            <a:pPr marL="285750" indent="-285750" algn="justLow" rtl="1">
              <a:buFont typeface="Arial" panose="020B0604020202020204" pitchFamily="34" charset="0"/>
              <a:buChar char="•"/>
            </a:pPr>
            <a:r>
              <a:rPr lang="ar-JO" sz="1600" b="1" dirty="0"/>
              <a:t>لا يطبق القانون على منصات أو تقنيات الإنترنت التي توفّر محتوى صحفيا أو تعكس وجهة نظر صحفية أو إعلامية أو تحريرية.</a:t>
            </a:r>
          </a:p>
          <a:p>
            <a:pPr marL="285750" indent="-285750" algn="justLow" rtl="1">
              <a:buFont typeface="Arial" panose="020B0604020202020204" pitchFamily="34" charset="0"/>
              <a:buChar char="•"/>
            </a:pPr>
            <a:r>
              <a:rPr lang="ar-JO" sz="1600" b="1" dirty="0"/>
              <a:t>دعوة شركات الإعلام الدولية المشغلة لوسائل التواصل الاجتماعي للتعاون مع الدول العربية لإنصاف المحتوى الفلسطيني، ومحاربة جميع أشكال الكراهية الرقمية ضد العرب والمسلمين.</a:t>
            </a:r>
          </a:p>
          <a:p>
            <a:pPr algn="justLow" rtl="1"/>
            <a:endParaRPr lang="ar-JO" sz="1600" b="1" dirty="0"/>
          </a:p>
          <a:p>
            <a:pPr algn="justLow" rtl="1"/>
            <a:endParaRPr lang="x-none" sz="1600" b="1" dirty="0"/>
          </a:p>
        </p:txBody>
      </p:sp>
      <p:sp>
        <p:nvSpPr>
          <p:cNvPr id="4" name="TextBox 3">
            <a:extLst>
              <a:ext uri="{FF2B5EF4-FFF2-40B4-BE49-F238E27FC236}">
                <a16:creationId xmlns:a16="http://schemas.microsoft.com/office/drawing/2014/main" xmlns="" id="{5F004A71-4696-756D-E87C-33CE62FB7B94}"/>
              </a:ext>
            </a:extLst>
          </p:cNvPr>
          <p:cNvSpPr txBox="1"/>
          <p:nvPr/>
        </p:nvSpPr>
        <p:spPr>
          <a:xfrm>
            <a:off x="584181" y="6332766"/>
            <a:ext cx="301686" cy="369332"/>
          </a:xfrm>
          <a:prstGeom prst="rect">
            <a:avLst/>
          </a:prstGeom>
          <a:noFill/>
        </p:spPr>
        <p:txBody>
          <a:bodyPr wrap="square" rtlCol="0">
            <a:spAutoFit/>
          </a:bodyPr>
          <a:lstStyle/>
          <a:p>
            <a:r>
              <a:rPr lang="en-US" b="1" dirty="0">
                <a:solidFill>
                  <a:srgbClr val="501417"/>
                </a:solidFill>
              </a:rPr>
              <a:t>2</a:t>
            </a:r>
            <a:endParaRPr lang="x-none" dirty="0">
              <a:solidFill>
                <a:srgbClr val="501417"/>
              </a:solidFill>
            </a:endParaRPr>
          </a:p>
        </p:txBody>
      </p:sp>
    </p:spTree>
    <p:extLst>
      <p:ext uri="{BB962C8B-B14F-4D97-AF65-F5344CB8AC3E}">
        <p14:creationId xmlns:p14="http://schemas.microsoft.com/office/powerpoint/2010/main" val="13105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62CEF582-70F6-4C76-74CF-8BA1A0FEFE81}"/>
              </a:ext>
            </a:extLst>
          </p:cNvPr>
          <p:cNvSpPr txBox="1"/>
          <p:nvPr/>
        </p:nvSpPr>
        <p:spPr>
          <a:xfrm>
            <a:off x="6951314" y="167386"/>
            <a:ext cx="5129597" cy="5488169"/>
          </a:xfrm>
          <a:prstGeom prst="rect">
            <a:avLst/>
          </a:prstGeom>
          <a:noFill/>
        </p:spPr>
        <p:txBody>
          <a:bodyPr wrap="square" rtlCol="0">
            <a:spAutoFit/>
          </a:bodyPr>
          <a:lstStyle/>
          <a:p>
            <a:pPr marL="0" lvl="1" algn="r" rtl="1">
              <a:lnSpc>
                <a:spcPct val="110000"/>
              </a:lnSpc>
            </a:pPr>
            <a:r>
              <a:rPr lang="ar-JO" sz="1600" b="1" u="sng" dirty="0">
                <a:solidFill>
                  <a:srgbClr val="FF0000"/>
                </a:solidFill>
                <a:latin typeface="Arial" panose="020B0604020202020204" pitchFamily="34" charset="0"/>
              </a:rPr>
              <a:t>التزامات وسائل التواصل الاجتماعي التي يسري عليها القانون :</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توفير قنوات واضحة وسهلة الاستخدام لتقديم الشكاوى والتبليغ إلكترونيا عن المحتوى غير القانوني والضار.</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بناء إمكانات تقنية وبشرية للتعامل مع الشكاوى المرتبطة بالمحتوى العربي بفعالية، وتمكينها فنيا وتدريبها باستمرار.   </a:t>
            </a:r>
            <a:endParaRPr lang="en-US" sz="1600" b="1" dirty="0">
              <a:latin typeface="Arial" panose="020B0604020202020204" pitchFamily="34" charset="0"/>
            </a:endParaRP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حذف أو حجب المحتوى الواضح عدم قانونيته خلال 24 ساعة من الشكوى.</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البت بالشكاوى عن المحتوى غير الواضح عدم قانونيته خلال 7 أيام من الشكوى.</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نشر تقارير دورية وشفافة عن كيفية إدارة الشكاوى.</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زيادة إجراءات حماية المستخدمين القصر.</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تحديد ممثل لوسيلة التواصل الاجتماعي لتمثيلها قانونيا في التعامل مع المخالفات التنظيمية وتلقي طلبات المعلومات في الدولة المطبقة للقانون.</a:t>
            </a:r>
            <a:endParaRPr lang="en-US" sz="1600" b="1" dirty="0">
              <a:latin typeface="Arial" panose="020B0604020202020204" pitchFamily="34" charset="0"/>
            </a:endParaRP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عدم استخدام تقنيات (خوارزميات) تحجب أو تحد من انتشار المحتوى المساند لعدالة القضية الفلسطينية والقدس الشريف.</a:t>
            </a:r>
            <a:endParaRPr lang="en-US" sz="1600" b="1" dirty="0">
              <a:latin typeface="Arial" panose="020B0604020202020204" pitchFamily="34" charset="0"/>
            </a:endParaRP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التعاون السريع مع السلطات الرسمية في حالات الكوارث الصحية أو الأمنية</a:t>
            </a:r>
            <a:r>
              <a:rPr lang="en-US" sz="1600" b="1" dirty="0">
                <a:latin typeface="Arial" panose="020B0604020202020204" pitchFamily="34" charset="0"/>
              </a:rPr>
              <a:t>.</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منع المستخدمين المكرّرين للمخالفات الجسيمة من الحضور على الوسيلة واستغلالها والنشر عبرها</a:t>
            </a:r>
            <a:r>
              <a:rPr lang="en-US" sz="1600" b="1" dirty="0">
                <a:latin typeface="Arial" panose="020B0604020202020204" pitchFamily="34" charset="0"/>
              </a:rPr>
              <a:t>   .(de-platform) </a:t>
            </a:r>
            <a:endParaRPr lang="ar-JO" sz="1600" b="1" dirty="0">
              <a:latin typeface="Arial" panose="020B0604020202020204" pitchFamily="34" charset="0"/>
            </a:endParaRPr>
          </a:p>
        </p:txBody>
      </p:sp>
      <p:sp>
        <p:nvSpPr>
          <p:cNvPr id="7" name="TextBox 6">
            <a:extLst>
              <a:ext uri="{FF2B5EF4-FFF2-40B4-BE49-F238E27FC236}">
                <a16:creationId xmlns:a16="http://schemas.microsoft.com/office/drawing/2014/main" xmlns="" id="{867ABD26-4DF1-A816-13AC-94E94DB33C38}"/>
              </a:ext>
            </a:extLst>
          </p:cNvPr>
          <p:cNvSpPr txBox="1"/>
          <p:nvPr/>
        </p:nvSpPr>
        <p:spPr>
          <a:xfrm>
            <a:off x="1585668" y="167386"/>
            <a:ext cx="5313219" cy="5755422"/>
          </a:xfrm>
          <a:prstGeom prst="rect">
            <a:avLst/>
          </a:prstGeom>
          <a:noFill/>
        </p:spPr>
        <p:txBody>
          <a:bodyPr wrap="square" rtlCol="0">
            <a:spAutoFit/>
          </a:bodyPr>
          <a:lstStyle/>
          <a:p>
            <a:pPr algn="r" rtl="1">
              <a:lnSpc>
                <a:spcPct val="110000"/>
              </a:lnSpc>
            </a:pPr>
            <a:r>
              <a:rPr lang="x-none" sz="1600" dirty="0"/>
              <a:t> </a:t>
            </a:r>
            <a:r>
              <a:rPr lang="ar-JO" sz="1600" b="1" u="sng" dirty="0">
                <a:solidFill>
                  <a:srgbClr val="FF0000"/>
                </a:solidFill>
                <a:latin typeface="Arial" panose="020B0604020202020204" pitchFamily="34" charset="0"/>
              </a:rPr>
              <a:t>أمثلة على المحتوى غير القانوني الواجب سرعة استجابة المنصة في حذفه أو حجبه:</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الأخبار الكاذبة والمزيفة وحملات التضليل، خاصة ما يتسبب منها بفعل جرمي.</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حملات التأثير في العمليات الانتخابية الديموقراطية بشكل ممنهج ومُمَوَّل.</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نشر الدعاية الإعلامية والترويجية لمؤسسات محظورة بموجب الدستور.</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التشجيع على أعمال ومخالفات تهدد أمن الدولة.</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نشر الوثائق المزورة.</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إقلاق السلم المجتمعي.</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تأسيس المنظمات الإجرامية والإرهابية والمتطرفة.</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انتهاك الخصوصية بما في ذلك التصوير والنشر.  </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المحتوى الإباحي، أو الاستغلال الجنسي، أو استغلال الأطفال جنسيا.</a:t>
            </a:r>
          </a:p>
          <a:p>
            <a:pPr marL="342900" lvl="1" indent="-342900" algn="r" rtl="1">
              <a:lnSpc>
                <a:spcPct val="110000"/>
              </a:lnSpc>
              <a:buFont typeface="Arial" panose="020B0604020202020204" pitchFamily="34" charset="0"/>
              <a:buChar char="•"/>
            </a:pPr>
            <a:r>
              <a:rPr lang="ar-JO" sz="1600" b="1" dirty="0">
                <a:latin typeface="Arial" panose="020B0604020202020204" pitchFamily="34" charset="0"/>
              </a:rPr>
              <a:t>خطاب الكراهية، ويندرج ضمنه:</a:t>
            </a:r>
          </a:p>
          <a:p>
            <a:pPr marL="742950" lvl="2" indent="-285750" algn="r" rtl="1">
              <a:lnSpc>
                <a:spcPct val="110000"/>
              </a:lnSpc>
              <a:buFont typeface="Wingdings" pitchFamily="2" charset="2"/>
              <a:buChar char="§"/>
            </a:pPr>
            <a:r>
              <a:rPr lang="ar-JO" sz="1600" b="1" dirty="0">
                <a:latin typeface="Arial" panose="020B0604020202020204" pitchFamily="34" charset="0"/>
              </a:rPr>
              <a:t>الإساءة إلى الحضارة العربية والإسلامية.</a:t>
            </a:r>
          </a:p>
          <a:p>
            <a:pPr marL="742950" lvl="2" indent="-285750" algn="r" rtl="1">
              <a:lnSpc>
                <a:spcPct val="110000"/>
              </a:lnSpc>
              <a:buFont typeface="Wingdings" pitchFamily="2" charset="2"/>
              <a:buChar char="§"/>
            </a:pPr>
            <a:r>
              <a:rPr lang="ar-JO" sz="1600" b="1" dirty="0">
                <a:latin typeface="Arial" panose="020B0604020202020204" pitchFamily="34" charset="0"/>
              </a:rPr>
              <a:t>الإساءة إلى جميع العقائد والأديان والأقليات وإثارة النعرات المذهبية أو العنصرية.</a:t>
            </a:r>
            <a:endParaRPr lang="en-US" sz="1600" b="1" dirty="0">
              <a:latin typeface="Arial" panose="020B0604020202020204" pitchFamily="34" charset="0"/>
            </a:endParaRPr>
          </a:p>
          <a:p>
            <a:pPr marL="742950" lvl="2" indent="-285750" algn="r" rtl="1">
              <a:lnSpc>
                <a:spcPct val="110000"/>
              </a:lnSpc>
              <a:buFont typeface="Wingdings" pitchFamily="2" charset="2"/>
              <a:buChar char="§"/>
            </a:pPr>
            <a:r>
              <a:rPr lang="ar-JO" sz="1600" b="1" dirty="0">
                <a:latin typeface="Arial" panose="020B0604020202020204" pitchFamily="34" charset="0"/>
              </a:rPr>
              <a:t>ربط الإرهاب بالعرب والمسلمين والترويج للإسلاموفوبيا.</a:t>
            </a:r>
          </a:p>
          <a:p>
            <a:pPr marL="742950" lvl="2" indent="-285750" algn="r" rtl="1">
              <a:lnSpc>
                <a:spcPct val="110000"/>
              </a:lnSpc>
              <a:buFont typeface="Wingdings" pitchFamily="2" charset="2"/>
              <a:buChar char="§"/>
            </a:pPr>
            <a:r>
              <a:rPr lang="ar-JO" sz="1600" b="1" dirty="0">
                <a:latin typeface="Arial" panose="020B0604020202020204" pitchFamily="34" charset="0"/>
              </a:rPr>
              <a:t>الحض على الإرهاب والجريمة والعنف والتطرف، والتحريض العلني على ارتكاب الجرائم.</a:t>
            </a:r>
          </a:p>
          <a:p>
            <a:pPr marL="342900" lvl="1" indent="-342900" algn="r" rtl="1">
              <a:lnSpc>
                <a:spcPct val="110000"/>
              </a:lnSpc>
              <a:buFont typeface="Arial" panose="020B0604020202020204" pitchFamily="34" charset="0"/>
              <a:buChar char="•"/>
            </a:pPr>
            <a:endParaRPr lang="ar-JO" sz="1600" b="1" u="sng" dirty="0">
              <a:latin typeface="Arial" panose="020B0604020202020204" pitchFamily="34" charset="0"/>
            </a:endParaRPr>
          </a:p>
          <a:p>
            <a:endParaRPr lang="x-none" sz="1600" dirty="0"/>
          </a:p>
        </p:txBody>
      </p:sp>
      <p:sp>
        <p:nvSpPr>
          <p:cNvPr id="2" name="TextBox 1">
            <a:extLst>
              <a:ext uri="{FF2B5EF4-FFF2-40B4-BE49-F238E27FC236}">
                <a16:creationId xmlns:a16="http://schemas.microsoft.com/office/drawing/2014/main" xmlns="" id="{73B62433-03EC-4599-8DFB-54D20712E747}"/>
              </a:ext>
            </a:extLst>
          </p:cNvPr>
          <p:cNvSpPr txBox="1"/>
          <p:nvPr/>
        </p:nvSpPr>
        <p:spPr>
          <a:xfrm>
            <a:off x="736792" y="6322155"/>
            <a:ext cx="301686" cy="369332"/>
          </a:xfrm>
          <a:prstGeom prst="rect">
            <a:avLst/>
          </a:prstGeom>
          <a:noFill/>
        </p:spPr>
        <p:txBody>
          <a:bodyPr wrap="none" rtlCol="0">
            <a:spAutoFit/>
          </a:bodyPr>
          <a:lstStyle/>
          <a:p>
            <a:r>
              <a:rPr lang="en-US" b="1" dirty="0">
                <a:solidFill>
                  <a:srgbClr val="501417"/>
                </a:solidFill>
              </a:rPr>
              <a:t>3</a:t>
            </a:r>
            <a:endParaRPr lang="x-none" dirty="0">
              <a:solidFill>
                <a:srgbClr val="501417"/>
              </a:solidFill>
            </a:endParaRPr>
          </a:p>
        </p:txBody>
      </p:sp>
      <p:sp>
        <p:nvSpPr>
          <p:cNvPr id="3" name="TextBox 2">
            <a:extLst>
              <a:ext uri="{FF2B5EF4-FFF2-40B4-BE49-F238E27FC236}">
                <a16:creationId xmlns:a16="http://schemas.microsoft.com/office/drawing/2014/main" xmlns="" id="{B73E5E27-47E3-AA84-BE17-CB81734797CE}"/>
              </a:ext>
            </a:extLst>
          </p:cNvPr>
          <p:cNvSpPr txBox="1"/>
          <p:nvPr/>
        </p:nvSpPr>
        <p:spPr>
          <a:xfrm>
            <a:off x="1638095" y="5405295"/>
            <a:ext cx="5208364" cy="1175706"/>
          </a:xfrm>
          <a:prstGeom prst="rect">
            <a:avLst/>
          </a:prstGeom>
          <a:noFill/>
        </p:spPr>
        <p:txBody>
          <a:bodyPr wrap="square" rtlCol="0">
            <a:spAutoFit/>
          </a:bodyPr>
          <a:lstStyle/>
          <a:p>
            <a:pPr algn="justLow" rtl="1">
              <a:lnSpc>
                <a:spcPct val="110000"/>
              </a:lnSpc>
            </a:pPr>
            <a:r>
              <a:rPr lang="ar-JO" sz="1600" b="1" u="sng" dirty="0">
                <a:solidFill>
                  <a:srgbClr val="FF0000"/>
                </a:solidFill>
                <a:latin typeface="Arial" panose="020B0604020202020204" pitchFamily="34" charset="0"/>
              </a:rPr>
              <a:t>العقوبات المترتبة على وسائل التواصل الاجتماعي التي تخالف هذا القانون:</a:t>
            </a:r>
          </a:p>
          <a:p>
            <a:pPr marL="342900" lvl="1" indent="-342900" algn="justLow" rtl="1">
              <a:lnSpc>
                <a:spcPct val="110000"/>
              </a:lnSpc>
              <a:buFont typeface="Arial" panose="020B0604020202020204" pitchFamily="34" charset="0"/>
              <a:buChar char="•"/>
            </a:pPr>
            <a:r>
              <a:rPr lang="ar-JO" sz="1600" b="1" dirty="0">
                <a:latin typeface="Arial" panose="020B0604020202020204" pitchFamily="34" charset="0"/>
              </a:rPr>
              <a:t>غرامة مالية تتراوح بين 100 ألف دولار و2 مليون دولار </a:t>
            </a:r>
            <a:r>
              <a:rPr lang="ar-JO" sz="1600" b="1" u="sng" dirty="0">
                <a:solidFill>
                  <a:srgbClr val="FF0000"/>
                </a:solidFill>
                <a:latin typeface="Arial" panose="020B0604020202020204" pitchFamily="34" charset="0"/>
              </a:rPr>
              <a:t>أو</a:t>
            </a:r>
            <a:r>
              <a:rPr lang="ar-JO" sz="1600" b="1" dirty="0">
                <a:solidFill>
                  <a:srgbClr val="FF0000"/>
                </a:solidFill>
                <a:latin typeface="Arial" panose="020B0604020202020204" pitchFamily="34" charset="0"/>
              </a:rPr>
              <a:t> </a:t>
            </a:r>
            <a:r>
              <a:rPr lang="ar-JO" sz="1600" b="1" dirty="0">
                <a:latin typeface="Arial" panose="020B0604020202020204" pitchFamily="34" charset="0"/>
              </a:rPr>
              <a:t>6 % من إجمالي عائدات وسيلة التواصل الاجتماعي أيهما أعلى.</a:t>
            </a:r>
          </a:p>
          <a:p>
            <a:pPr marL="342900" lvl="1" indent="-342900" algn="justLow" rtl="1">
              <a:lnSpc>
                <a:spcPct val="110000"/>
              </a:lnSpc>
              <a:buFont typeface="Arial" panose="020B0604020202020204" pitchFamily="34" charset="0"/>
              <a:buChar char="•"/>
            </a:pPr>
            <a:r>
              <a:rPr lang="ar-JO" sz="1600" b="1" dirty="0">
                <a:latin typeface="Arial" panose="020B0604020202020204" pitchFamily="34" charset="0"/>
              </a:rPr>
              <a:t>الحجب المؤقت إلى حين تصويب المخالفات.</a:t>
            </a:r>
          </a:p>
        </p:txBody>
      </p:sp>
    </p:spTree>
    <p:extLst>
      <p:ext uri="{BB962C8B-B14F-4D97-AF65-F5344CB8AC3E}">
        <p14:creationId xmlns:p14="http://schemas.microsoft.com/office/powerpoint/2010/main" val="92814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xEl>
                                              <p:pRg st="10" end="1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
                                            <p:txEl>
                                              <p:pRg st="11" end="11"/>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
                                            <p:txEl>
                                              <p:pRg st="12" end="12"/>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
                                            <p:txEl>
                                              <p:pRg st="13" end="13"/>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DCC17BAA-A26C-44F2-4FD9-E1516A287E6D}"/>
              </a:ext>
            </a:extLst>
          </p:cNvPr>
          <p:cNvSpPr txBox="1"/>
          <p:nvPr/>
        </p:nvSpPr>
        <p:spPr>
          <a:xfrm>
            <a:off x="4606226" y="279400"/>
            <a:ext cx="7494359" cy="646331"/>
          </a:xfrm>
          <a:prstGeom prst="rect">
            <a:avLst/>
          </a:prstGeom>
          <a:noFill/>
        </p:spPr>
        <p:txBody>
          <a:bodyPr wrap="none" rtlCol="0">
            <a:spAutoFit/>
          </a:bodyPr>
          <a:lstStyle/>
          <a:p>
            <a:r>
              <a:rPr lang="ar-JO" sz="1800" b="1" u="sng" dirty="0">
                <a:solidFill>
                  <a:schemeClr val="accent2">
                    <a:lumMod val="50000"/>
                  </a:schemeClr>
                </a:solidFill>
                <a:latin typeface="Arial" panose="020B0604020202020204" pitchFamily="34" charset="0"/>
              </a:rPr>
              <a:t>2- أبرز ما تتضمنه الورقة الاستراتيجية والتصور المتكامل  بخصوص تنظيم منصات البث الرقمي :</a:t>
            </a:r>
          </a:p>
          <a:p>
            <a:endParaRPr lang="x-none" dirty="0"/>
          </a:p>
        </p:txBody>
      </p:sp>
      <p:sp>
        <p:nvSpPr>
          <p:cNvPr id="6" name="TextBox 5">
            <a:extLst>
              <a:ext uri="{FF2B5EF4-FFF2-40B4-BE49-F238E27FC236}">
                <a16:creationId xmlns:a16="http://schemas.microsoft.com/office/drawing/2014/main" xmlns="" id="{A69D8FBB-E1FA-A689-6489-EE896116FECF}"/>
              </a:ext>
            </a:extLst>
          </p:cNvPr>
          <p:cNvSpPr txBox="1"/>
          <p:nvPr/>
        </p:nvSpPr>
        <p:spPr>
          <a:xfrm>
            <a:off x="6515100" y="925731"/>
            <a:ext cx="5585485" cy="4967514"/>
          </a:xfrm>
          <a:prstGeom prst="rect">
            <a:avLst/>
          </a:prstGeom>
          <a:noFill/>
        </p:spPr>
        <p:txBody>
          <a:bodyPr wrap="square" rtlCol="0">
            <a:spAutoFit/>
          </a:bodyPr>
          <a:lstStyle/>
          <a:p>
            <a:pPr marL="342900" lvl="1" indent="-342900" algn="justLow" rtl="1">
              <a:lnSpc>
                <a:spcPct val="110000"/>
              </a:lnSpc>
              <a:buFont typeface="Arial" panose="020B0604020202020204" pitchFamily="34" charset="0"/>
              <a:buChar char="•"/>
            </a:pPr>
            <a:r>
              <a:rPr lang="ar-JO" sz="1600" b="1" dirty="0">
                <a:solidFill>
                  <a:srgbClr val="FF0000"/>
                </a:solidFill>
                <a:latin typeface="Arial" panose="020B0604020202020204" pitchFamily="34" charset="0"/>
              </a:rPr>
              <a:t>يقصد بمنصات البث الرقمي </a:t>
            </a:r>
            <a:r>
              <a:rPr lang="ar-JO" sz="1600" b="1" dirty="0">
                <a:latin typeface="Arial" panose="020B0604020202020204" pitchFamily="34" charset="0"/>
              </a:rPr>
              <a:t>تلك التي تعمل بتقنية وأسلوب </a:t>
            </a:r>
            <a:r>
              <a:rPr lang="en-US" sz="1600" b="1" dirty="0">
                <a:latin typeface="Arial" panose="020B0604020202020204" pitchFamily="34" charset="0"/>
              </a:rPr>
              <a:t>streaming</a:t>
            </a:r>
            <a:r>
              <a:rPr lang="ar-JO" sz="1600" b="1" dirty="0">
                <a:latin typeface="Arial" panose="020B0604020202020204" pitchFamily="34" charset="0"/>
              </a:rPr>
              <a:t> مثل تطبيقات</a:t>
            </a:r>
            <a:r>
              <a:rPr lang="en-US" sz="1600" b="1" dirty="0">
                <a:latin typeface="Arial" panose="020B0604020202020204" pitchFamily="34" charset="0"/>
              </a:rPr>
              <a:t>OTT </a:t>
            </a:r>
            <a:r>
              <a:rPr lang="ar-JO" sz="1600" b="1" dirty="0">
                <a:latin typeface="Arial" panose="020B0604020202020204" pitchFamily="34" charset="0"/>
              </a:rPr>
              <a:t> وخدمات</a:t>
            </a:r>
            <a:r>
              <a:rPr lang="en-US" sz="1600" b="1" dirty="0">
                <a:latin typeface="Arial" panose="020B0604020202020204" pitchFamily="34" charset="0"/>
              </a:rPr>
              <a:t>IPTV </a:t>
            </a:r>
            <a:r>
              <a:rPr lang="ar-JO" sz="1600" b="1" dirty="0">
                <a:latin typeface="Arial" panose="020B0604020202020204" pitchFamily="34" charset="0"/>
              </a:rPr>
              <a:t> وتوفر محتواها رقميا عبر الإنترنت، وبحيث تتم عملية المشاهدة بحسب رغبة المشاهد </a:t>
            </a:r>
            <a:r>
              <a:rPr lang="en-US" sz="1600" b="1" dirty="0">
                <a:latin typeface="Arial" panose="020B0604020202020204" pitchFamily="34" charset="0"/>
              </a:rPr>
              <a:t>on-demand </a:t>
            </a:r>
            <a:r>
              <a:rPr lang="ar-JO" sz="1600" b="1" dirty="0">
                <a:latin typeface="Arial" panose="020B0604020202020204" pitchFamily="34" charset="0"/>
              </a:rPr>
              <a:t>، ولا تبث محتواها وفق جدول زمني ثابت، وتوفر المحتوى بمقابل مالي يؤديه المشاهد على شكل اشتراك دوري أو عند الاستخدام.</a:t>
            </a:r>
          </a:p>
          <a:p>
            <a:pPr marL="342900" lvl="1" indent="-342900" algn="justLow" rtl="1">
              <a:lnSpc>
                <a:spcPct val="110000"/>
              </a:lnSpc>
              <a:buFont typeface="Arial" panose="020B0604020202020204" pitchFamily="34" charset="0"/>
              <a:buChar char="•"/>
            </a:pPr>
            <a:r>
              <a:rPr lang="ar-JO" sz="1600" b="1" dirty="0">
                <a:latin typeface="Arial" panose="020B0604020202020204" pitchFamily="34" charset="0"/>
              </a:rPr>
              <a:t>ومن أمثلة هذه المنصات: نيتفليكس </a:t>
            </a:r>
            <a:r>
              <a:rPr lang="en-US" sz="1600" b="1" dirty="0">
                <a:latin typeface="Arial" panose="020B0604020202020204" pitchFamily="34" charset="0"/>
              </a:rPr>
              <a:t>Netflix، </a:t>
            </a:r>
            <a:r>
              <a:rPr lang="ar-JO" sz="1600" b="1" dirty="0">
                <a:latin typeface="Arial" panose="020B0604020202020204" pitchFamily="34" charset="0"/>
              </a:rPr>
              <a:t>وآبل تي في </a:t>
            </a:r>
            <a:r>
              <a:rPr lang="en-US" sz="1600" b="1" dirty="0">
                <a:latin typeface="Arial" panose="020B0604020202020204" pitchFamily="34" charset="0"/>
              </a:rPr>
              <a:t>Apple TV، </a:t>
            </a:r>
            <a:r>
              <a:rPr lang="ar-JO" sz="1600" b="1" dirty="0">
                <a:latin typeface="Arial" panose="020B0604020202020204" pitchFamily="34" charset="0"/>
              </a:rPr>
              <a:t>وأمازون برايم فيديو </a:t>
            </a:r>
            <a:r>
              <a:rPr lang="en-US" sz="1600" b="1" dirty="0">
                <a:latin typeface="Arial" panose="020B0604020202020204" pitchFamily="34" charset="0"/>
              </a:rPr>
              <a:t>Amazon Prime Video، </a:t>
            </a:r>
            <a:r>
              <a:rPr lang="ar-JO" sz="1600" b="1" dirty="0">
                <a:latin typeface="Arial" panose="020B0604020202020204" pitchFamily="34" charset="0"/>
              </a:rPr>
              <a:t>وهولو </a:t>
            </a:r>
            <a:r>
              <a:rPr lang="en-US" sz="1600" b="1" dirty="0">
                <a:latin typeface="Arial" panose="020B0604020202020204" pitchFamily="34" charset="0"/>
              </a:rPr>
              <a:t>Hulu، </a:t>
            </a:r>
            <a:r>
              <a:rPr lang="ar-JO" sz="1600" b="1" dirty="0">
                <a:latin typeface="Arial" panose="020B0604020202020204" pitchFamily="34" charset="0"/>
              </a:rPr>
              <a:t>وديزني بلاس </a:t>
            </a:r>
            <a:r>
              <a:rPr lang="en-US" sz="1600" b="1" dirty="0">
                <a:latin typeface="Arial" panose="020B0604020202020204" pitchFamily="34" charset="0"/>
              </a:rPr>
              <a:t>Disney+</a:t>
            </a:r>
            <a:r>
              <a:rPr lang="ar-JO" sz="1600" b="1" dirty="0">
                <a:latin typeface="Arial" panose="020B0604020202020204" pitchFamily="34" charset="0"/>
              </a:rPr>
              <a:t>.</a:t>
            </a:r>
          </a:p>
          <a:p>
            <a:pPr marL="342900" lvl="1" indent="-342900" algn="justLow" rtl="1">
              <a:lnSpc>
                <a:spcPct val="110000"/>
              </a:lnSpc>
              <a:buFont typeface="Arial" panose="020B0604020202020204" pitchFamily="34" charset="0"/>
              <a:buChar char="•"/>
            </a:pPr>
            <a:r>
              <a:rPr lang="ar-JO" sz="1600" b="1" dirty="0">
                <a:solidFill>
                  <a:srgbClr val="FF0000"/>
                </a:solidFill>
                <a:latin typeface="Arial" panose="020B0604020202020204" pitchFamily="34" charset="0"/>
              </a:rPr>
              <a:t>أبرز الجوانب التي تحتاج إلى تنظيم في عمل هذه المنصات:</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كيفية استخدام الأطفال القصر لمحتوى هذه المنصات.</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ما تعرضه المنصات من محتوى غير مناسب أخلاقيا وقيميا للجمهور العربي.</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ما تعرضه المنصات من محتوى متعصب ضد العرب والمسلمين.</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عدم توفر المحتوى العربي الأصلي (أي المنتج عربيا) بشكل متناسب مع المحتوى باللغات الأخرى أو المنتج من جهات غير عربية وموجه للجمهور العربي على هذه المنصات، بما فيه المحتوى الفلسطيني أو المؤيد للقضية الفلسطينية.</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كيفية عرض الإعلانات ضمن محتوى هذه المنصات.</a:t>
            </a:r>
          </a:p>
        </p:txBody>
      </p:sp>
      <p:sp>
        <p:nvSpPr>
          <p:cNvPr id="7" name="TextBox 6">
            <a:extLst>
              <a:ext uri="{FF2B5EF4-FFF2-40B4-BE49-F238E27FC236}">
                <a16:creationId xmlns:a16="http://schemas.microsoft.com/office/drawing/2014/main" xmlns="" id="{A2210E71-D56B-3734-D5FF-A7AE9B4E17A3}"/>
              </a:ext>
            </a:extLst>
          </p:cNvPr>
          <p:cNvSpPr txBox="1"/>
          <p:nvPr/>
        </p:nvSpPr>
        <p:spPr>
          <a:xfrm>
            <a:off x="669636" y="925731"/>
            <a:ext cx="5823530" cy="5238357"/>
          </a:xfrm>
          <a:prstGeom prst="rect">
            <a:avLst/>
          </a:prstGeom>
          <a:noFill/>
        </p:spPr>
        <p:txBody>
          <a:bodyPr wrap="square" rtlCol="0">
            <a:spAutoFit/>
          </a:bodyPr>
          <a:lstStyle/>
          <a:p>
            <a:pPr marL="342900" lvl="1" indent="-342900" algn="justLow" rtl="1">
              <a:lnSpc>
                <a:spcPct val="110000"/>
              </a:lnSpc>
              <a:buFont typeface="Arial" panose="020B0604020202020204" pitchFamily="34" charset="0"/>
              <a:buChar char="•"/>
            </a:pPr>
            <a:r>
              <a:rPr lang="ar-JO" sz="1600" b="1" dirty="0">
                <a:solidFill>
                  <a:srgbClr val="FF0000"/>
                </a:solidFill>
                <a:latin typeface="Arial" panose="020B0604020202020204" pitchFamily="34" charset="0"/>
              </a:rPr>
              <a:t>آليات العمل والتنظيم المقترحة:</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تكليف اتحاد الإذاعات العربية </a:t>
            </a:r>
            <a:r>
              <a:rPr lang="en-US" sz="1600" b="1" dirty="0">
                <a:latin typeface="Arial" panose="020B0604020202020204" pitchFamily="34" charset="0"/>
              </a:rPr>
              <a:t>ASBU</a:t>
            </a:r>
            <a:r>
              <a:rPr lang="ar-JO" sz="1600" b="1" dirty="0">
                <a:latin typeface="Arial" panose="020B0604020202020204" pitchFamily="34" charset="0"/>
              </a:rPr>
              <a:t> أو وحدة مستحدثة ضمن قطاع الإعلام والاتصال بجامعة الدول العربية برصد منصات البث الرقمي ومتابعة محتواها وتمثيل الدول العربية في مخاطبة هذه المنصات، وذلك بالتنسيق مع الجهات المسؤولة عن تنظيم البث التلفزيوني في كل دولة عربية.</a:t>
            </a: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وضع مدونة قواعد عمل أو أخلاقيات للبث متوقعة من هذه المنصات تجاه الدول والجماهير العربية وإبلاغها بها، تشتمل على المبادئ والإجراءات التالية:</a:t>
            </a:r>
          </a:p>
          <a:p>
            <a:pPr marL="742950" lvl="2" indent="-285750" algn="justLow" rtl="1">
              <a:lnSpc>
                <a:spcPct val="110000"/>
              </a:lnSpc>
              <a:buFontTx/>
              <a:buChar char="-"/>
            </a:pPr>
            <a:r>
              <a:rPr lang="ar-JO" sz="1600" b="1" dirty="0">
                <a:latin typeface="Arial" panose="020B0604020202020204" pitchFamily="34" charset="0"/>
              </a:rPr>
              <a:t>احترام الخصوصية الثقافية للجماهير العربية.</a:t>
            </a:r>
          </a:p>
          <a:p>
            <a:pPr marL="742950" lvl="2" indent="-285750" algn="justLow" rtl="1">
              <a:lnSpc>
                <a:spcPct val="110000"/>
              </a:lnSpc>
              <a:buFontTx/>
              <a:buChar char="-"/>
            </a:pPr>
            <a:r>
              <a:rPr lang="ar-JO" sz="1600" b="1" dirty="0">
                <a:latin typeface="Arial" panose="020B0604020202020204" pitchFamily="34" charset="0"/>
              </a:rPr>
              <a:t>احترام طلبات الدول العربية بحذف أو حجب محتوى معين لأسباب ومبررات ثقافية وأخلاقية مقنعة ومقبولة ومستندة لتشريعات قانونية.</a:t>
            </a:r>
          </a:p>
          <a:p>
            <a:pPr marL="742950" lvl="2" indent="-285750" algn="justLow" rtl="1">
              <a:lnSpc>
                <a:spcPct val="110000"/>
              </a:lnSpc>
              <a:buFontTx/>
              <a:buChar char="-"/>
            </a:pPr>
            <a:r>
              <a:rPr lang="ar-JO" sz="1600" b="1" dirty="0">
                <a:latin typeface="Arial" panose="020B0604020202020204" pitchFamily="34" charset="0"/>
              </a:rPr>
              <a:t>حماية المستخدمين القاصرين عبر تطبيق إجراءات تحقق إضافية من الفئة العمرية بما يضمن عدم تعرض المشاهد القاصر لمحتوى مخصص للبالغين.</a:t>
            </a:r>
          </a:p>
          <a:p>
            <a:pPr marL="742950" lvl="2" indent="-285750" algn="justLow" rtl="1">
              <a:lnSpc>
                <a:spcPct val="110000"/>
              </a:lnSpc>
              <a:buFontTx/>
              <a:buChar char="-"/>
            </a:pPr>
            <a:r>
              <a:rPr lang="ar-JO" sz="1600" b="1" dirty="0">
                <a:latin typeface="Arial" panose="020B0604020202020204" pitchFamily="34" charset="0"/>
              </a:rPr>
              <a:t>مراعاة المعايير والممارسات الدولية الفضلى لتنظيم الإعلانات التلفزيونية.</a:t>
            </a:r>
          </a:p>
          <a:p>
            <a:pPr marL="742950" lvl="2" indent="-285750" algn="justLow" rtl="1">
              <a:lnSpc>
                <a:spcPct val="110000"/>
              </a:lnSpc>
              <a:buFontTx/>
              <a:buChar char="-"/>
            </a:pPr>
            <a:r>
              <a:rPr lang="ar-JO" sz="1600" b="1" dirty="0">
                <a:latin typeface="Arial" panose="020B0604020202020204" pitchFamily="34" charset="0"/>
              </a:rPr>
              <a:t>إتاحة نسبة عادلة من المحتوى العربي عبر هذه المنصات.</a:t>
            </a:r>
          </a:p>
          <a:p>
            <a:pPr marL="742950" lvl="2" indent="-285750" algn="justLow" rtl="1">
              <a:lnSpc>
                <a:spcPct val="110000"/>
              </a:lnSpc>
              <a:buFontTx/>
              <a:buChar char="-"/>
            </a:pPr>
            <a:r>
              <a:rPr lang="ar-JO" sz="1600" b="1" dirty="0">
                <a:latin typeface="Arial" panose="020B0604020202020204" pitchFamily="34" charset="0"/>
              </a:rPr>
              <a:t>إنصاف المحتوى الفلسطيني والمؤيد للقضية الفلسطينية والقدس الشريف بما لا يتعارض مع القوانين والأعراف الدولية.  </a:t>
            </a:r>
          </a:p>
          <a:p>
            <a:pPr marL="742950" lvl="2" indent="-285750" algn="justLow" rtl="1">
              <a:lnSpc>
                <a:spcPct val="110000"/>
              </a:lnSpc>
              <a:buFontTx/>
              <a:buChar char="-"/>
            </a:pPr>
            <a:r>
              <a:rPr lang="ar-JO" sz="1600" b="1" dirty="0">
                <a:latin typeface="Arial" panose="020B0604020202020204" pitchFamily="34" charset="0"/>
              </a:rPr>
              <a:t>توفير تمثيل قانوني للمنصة في دولة عربية واحدة على الأقل.</a:t>
            </a:r>
          </a:p>
        </p:txBody>
      </p:sp>
      <p:sp>
        <p:nvSpPr>
          <p:cNvPr id="2" name="TextBox 1">
            <a:extLst>
              <a:ext uri="{FF2B5EF4-FFF2-40B4-BE49-F238E27FC236}">
                <a16:creationId xmlns:a16="http://schemas.microsoft.com/office/drawing/2014/main" xmlns="" id="{0AD4EDE0-FE88-7A0C-1546-DAAE34C50827}"/>
              </a:ext>
            </a:extLst>
          </p:cNvPr>
          <p:cNvSpPr txBox="1"/>
          <p:nvPr/>
        </p:nvSpPr>
        <p:spPr>
          <a:xfrm>
            <a:off x="367950" y="6164088"/>
            <a:ext cx="301686" cy="369332"/>
          </a:xfrm>
          <a:prstGeom prst="rect">
            <a:avLst/>
          </a:prstGeom>
          <a:noFill/>
        </p:spPr>
        <p:txBody>
          <a:bodyPr wrap="none" rtlCol="0">
            <a:spAutoFit/>
          </a:bodyPr>
          <a:lstStyle/>
          <a:p>
            <a:r>
              <a:rPr lang="en-US" b="1" dirty="0">
                <a:solidFill>
                  <a:srgbClr val="501417"/>
                </a:solidFill>
              </a:rPr>
              <a:t>4</a:t>
            </a:r>
            <a:endParaRPr lang="x-none" dirty="0">
              <a:solidFill>
                <a:srgbClr val="501417"/>
              </a:solidFill>
            </a:endParaRPr>
          </a:p>
        </p:txBody>
      </p:sp>
    </p:spTree>
    <p:extLst>
      <p:ext uri="{BB962C8B-B14F-4D97-AF65-F5344CB8AC3E}">
        <p14:creationId xmlns:p14="http://schemas.microsoft.com/office/powerpoint/2010/main" val="147292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562D130F-E784-8664-1924-D3A80BE7A643}"/>
              </a:ext>
            </a:extLst>
          </p:cNvPr>
          <p:cNvSpPr txBox="1"/>
          <p:nvPr/>
        </p:nvSpPr>
        <p:spPr>
          <a:xfrm>
            <a:off x="5281804" y="317500"/>
            <a:ext cx="6657592" cy="646331"/>
          </a:xfrm>
          <a:prstGeom prst="rect">
            <a:avLst/>
          </a:prstGeom>
          <a:noFill/>
        </p:spPr>
        <p:txBody>
          <a:bodyPr wrap="none" rtlCol="0">
            <a:spAutoFit/>
          </a:bodyPr>
          <a:lstStyle/>
          <a:p>
            <a:r>
              <a:rPr lang="ar-JO" sz="1800" b="1" u="sng" dirty="0">
                <a:solidFill>
                  <a:schemeClr val="accent2">
                    <a:lumMod val="50000"/>
                  </a:schemeClr>
                </a:solidFill>
                <a:latin typeface="Arial" panose="020B0604020202020204" pitchFamily="34" charset="0"/>
              </a:rPr>
              <a:t>3- أبرز ما تتضمنه الورقة الاستراتيجية والتصور المتكامل بخصوص الضرائب الرقمية:</a:t>
            </a:r>
          </a:p>
          <a:p>
            <a:endParaRPr lang="x-none" dirty="0"/>
          </a:p>
        </p:txBody>
      </p:sp>
      <p:sp>
        <p:nvSpPr>
          <p:cNvPr id="6" name="TextBox 5">
            <a:extLst>
              <a:ext uri="{FF2B5EF4-FFF2-40B4-BE49-F238E27FC236}">
                <a16:creationId xmlns:a16="http://schemas.microsoft.com/office/drawing/2014/main" xmlns="" id="{AB1CC1D1-5246-B9A9-252D-4D5EACF6C5AD}"/>
              </a:ext>
            </a:extLst>
          </p:cNvPr>
          <p:cNvSpPr txBox="1"/>
          <p:nvPr/>
        </p:nvSpPr>
        <p:spPr>
          <a:xfrm>
            <a:off x="609600" y="1023556"/>
            <a:ext cx="11329796" cy="5244513"/>
          </a:xfrm>
          <a:prstGeom prst="rect">
            <a:avLst/>
          </a:prstGeom>
          <a:noFill/>
        </p:spPr>
        <p:txBody>
          <a:bodyPr wrap="square" rtlCol="0">
            <a:spAutoFit/>
          </a:bodyPr>
          <a:lstStyle/>
          <a:p>
            <a:pPr marL="342900" lvl="1" indent="-342900" algn="justLow" rtl="1">
              <a:lnSpc>
                <a:spcPct val="110000"/>
              </a:lnSpc>
              <a:buFont typeface="Arial" panose="020B0604020202020204" pitchFamily="34" charset="0"/>
              <a:buChar char="•"/>
            </a:pPr>
            <a:r>
              <a:rPr lang="ar-JO" sz="1600" b="1" dirty="0">
                <a:latin typeface="Arial" panose="020B0604020202020204" pitchFamily="34" charset="0"/>
              </a:rPr>
              <a:t>تبني آليات عمل مشتركة لتأمين تعويضات مالية من شركات الإعلام الدولية ومنصات التواصل الاجتماعية والمحتوى الرقمي ومحركات البحث تقدم للدول العربية تعويضا لوسائل الإعلام العربية عن الربح الفائت عن الإعلانات الرقمية، والاشتراكات، وتسليع بيانات المستخدمين والمحتوى الإعلامي الإخباري العربي، وكشكل من أشكال المسؤولية الأخلاقية لهذه المنصات تجاه استدامة وسائل الإعلام. وذلك على النحو الآتي:</a:t>
            </a:r>
          </a:p>
          <a:p>
            <a:pPr marL="0" lvl="1" algn="justLow" rtl="1">
              <a:lnSpc>
                <a:spcPct val="110000"/>
              </a:lnSpc>
            </a:pPr>
            <a:endParaRPr lang="ar-JO" sz="1600" b="1" dirty="0">
              <a:latin typeface="Arial" panose="020B0604020202020204" pitchFamily="34" charset="0"/>
            </a:endParaRP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قيام الدول العربية بإجراء دراسات على مستوى وطني لتقييم حجم الإنفاق المحلي على الإعلانات والمنصات الرقمية الغير خاضع للضريبة.  </a:t>
            </a:r>
          </a:p>
          <a:p>
            <a:pPr marL="457200" lvl="2" algn="justLow" rtl="1">
              <a:lnSpc>
                <a:spcPct val="110000"/>
              </a:lnSpc>
            </a:pPr>
            <a:endParaRPr lang="ar-JO" sz="1600" b="1" dirty="0">
              <a:latin typeface="Arial" panose="020B0604020202020204" pitchFamily="34" charset="0"/>
            </a:endParaRP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أن تتولى وحدة مستحدثة ضمن قطاع الإعلام والاتصال بجامعة الدول العربية إجراء دراسات فنية لتقييم حجم الربحية التي تحققها أبرز منصات التواصل الاجتماعي والبث الرقمي ومحركات البحث في كل دولة عربية على حدا، ومساعدة الدول العربية على التفاوض مع هذه المنصات من أجل تحصيل تعويضات مالية متناسبة مع حجم العوائد الفائتة عن الضرائب والأرباح .</a:t>
            </a:r>
          </a:p>
          <a:p>
            <a:pPr marL="457200" lvl="2" algn="justLow" rtl="1">
              <a:lnSpc>
                <a:spcPct val="110000"/>
              </a:lnSpc>
            </a:pPr>
            <a:endParaRPr lang="ar-JO" sz="1600" b="1" dirty="0">
              <a:latin typeface="Arial" panose="020B0604020202020204" pitchFamily="34" charset="0"/>
            </a:endParaRPr>
          </a:p>
          <a:p>
            <a:pPr marL="800100" lvl="2" indent="-342900" algn="justLow" rtl="1">
              <a:lnSpc>
                <a:spcPct val="110000"/>
              </a:lnSpc>
              <a:buFont typeface="Arial" panose="020B0604020202020204" pitchFamily="34" charset="0"/>
              <a:buChar char="•"/>
            </a:pPr>
            <a:r>
              <a:rPr lang="ar-JO" sz="1600" b="1" dirty="0">
                <a:latin typeface="Arial" panose="020B0604020202020204" pitchFamily="34" charset="0"/>
              </a:rPr>
              <a:t>تعهد الدول العربية الملتزمة بهذه الآلية المقترحة بتوجيه أي عائدات تعويضية تحصلها من منصات التواصل الاجتماعي ومنصات البث الرقمي ومحركات البحث إلى المجالات التالية:</a:t>
            </a:r>
          </a:p>
          <a:p>
            <a:pPr marL="457200" lvl="2" algn="justLow" rtl="1">
              <a:lnSpc>
                <a:spcPct val="110000"/>
              </a:lnSpc>
            </a:pPr>
            <a:endParaRPr lang="ar-JO" sz="1600" b="1" dirty="0">
              <a:latin typeface="Arial" panose="020B0604020202020204" pitchFamily="34" charset="0"/>
            </a:endParaRPr>
          </a:p>
          <a:p>
            <a:pPr marL="1257300" lvl="3" indent="-342900" algn="justLow" rtl="1">
              <a:lnSpc>
                <a:spcPct val="110000"/>
              </a:lnSpc>
              <a:buFont typeface="+mj-lt"/>
              <a:buAutoNum type="arabicPeriod"/>
            </a:pPr>
            <a:r>
              <a:rPr lang="ar-JO" sz="1600" b="1" dirty="0">
                <a:latin typeface="Arial" panose="020B0604020202020204" pitchFamily="34" charset="0"/>
              </a:rPr>
              <a:t>جهود نشر الدراية والتربية الإعلامية والمعلوماتية ومحاربة الأخبار الكاذبة والمضللة.</a:t>
            </a:r>
          </a:p>
          <a:p>
            <a:pPr marL="1257300" lvl="3" indent="-342900" algn="justLow" rtl="1">
              <a:lnSpc>
                <a:spcPct val="110000"/>
              </a:lnSpc>
              <a:buFont typeface="+mj-lt"/>
              <a:buAutoNum type="arabicPeriod"/>
            </a:pPr>
            <a:endParaRPr lang="ar-JO" sz="1600" b="1" dirty="0">
              <a:latin typeface="Arial" panose="020B0604020202020204" pitchFamily="34" charset="0"/>
            </a:endParaRPr>
          </a:p>
          <a:p>
            <a:pPr marL="1257300" lvl="3" indent="-342900" algn="justLow" rtl="1">
              <a:lnSpc>
                <a:spcPct val="110000"/>
              </a:lnSpc>
              <a:buFont typeface="+mj-lt"/>
              <a:buAutoNum type="arabicPeriod"/>
            </a:pPr>
            <a:r>
              <a:rPr lang="ar-JO" sz="1600" b="1" dirty="0">
                <a:latin typeface="Arial" panose="020B0604020202020204" pitchFamily="34" charset="0"/>
              </a:rPr>
              <a:t>دعم مبادرات التحول الرقمي في وسائل الإعلام الورقية والإذاعية والتلفزيونية.</a:t>
            </a:r>
          </a:p>
          <a:p>
            <a:pPr marL="1257300" lvl="3" indent="-342900" algn="justLow" rtl="1">
              <a:lnSpc>
                <a:spcPct val="110000"/>
              </a:lnSpc>
              <a:buFont typeface="+mj-lt"/>
              <a:buAutoNum type="arabicPeriod"/>
            </a:pPr>
            <a:endParaRPr lang="ar-JO" sz="1600" b="1" dirty="0">
              <a:latin typeface="Arial" panose="020B0604020202020204" pitchFamily="34" charset="0"/>
            </a:endParaRPr>
          </a:p>
          <a:p>
            <a:pPr marL="1257300" lvl="3" indent="-342900" algn="justLow" rtl="1">
              <a:lnSpc>
                <a:spcPct val="110000"/>
              </a:lnSpc>
              <a:buFont typeface="+mj-lt"/>
              <a:buAutoNum type="arabicPeriod"/>
            </a:pPr>
            <a:r>
              <a:rPr lang="ar-JO" sz="1600" b="1" dirty="0">
                <a:latin typeface="Arial" panose="020B0604020202020204" pitchFamily="34" charset="0"/>
              </a:rPr>
              <a:t>دعم استدامة وسائل الإعلام غير العمومية (غير المستفيدة من تمويل حكومي).</a:t>
            </a:r>
          </a:p>
          <a:p>
            <a:pPr algn="justLow"/>
            <a:endParaRPr lang="x-none" dirty="0"/>
          </a:p>
        </p:txBody>
      </p:sp>
      <p:sp>
        <p:nvSpPr>
          <p:cNvPr id="2" name="TextBox 1">
            <a:extLst>
              <a:ext uri="{FF2B5EF4-FFF2-40B4-BE49-F238E27FC236}">
                <a16:creationId xmlns:a16="http://schemas.microsoft.com/office/drawing/2014/main" xmlns="" id="{172467C8-E7FE-2C0F-0990-D878F03AABDF}"/>
              </a:ext>
            </a:extLst>
          </p:cNvPr>
          <p:cNvSpPr txBox="1"/>
          <p:nvPr/>
        </p:nvSpPr>
        <p:spPr>
          <a:xfrm>
            <a:off x="307914" y="6327794"/>
            <a:ext cx="301686" cy="369332"/>
          </a:xfrm>
          <a:prstGeom prst="rect">
            <a:avLst/>
          </a:prstGeom>
          <a:noFill/>
        </p:spPr>
        <p:txBody>
          <a:bodyPr wrap="none" rtlCol="0">
            <a:spAutoFit/>
          </a:bodyPr>
          <a:lstStyle/>
          <a:p>
            <a:r>
              <a:rPr lang="en-US" b="1" dirty="0">
                <a:solidFill>
                  <a:srgbClr val="501417"/>
                </a:solidFill>
              </a:rPr>
              <a:t>5</a:t>
            </a:r>
            <a:endParaRPr lang="x-none" dirty="0">
              <a:solidFill>
                <a:srgbClr val="501417"/>
              </a:solidFill>
            </a:endParaRPr>
          </a:p>
        </p:txBody>
      </p:sp>
    </p:spTree>
    <p:extLst>
      <p:ext uri="{BB962C8B-B14F-4D97-AF65-F5344CB8AC3E}">
        <p14:creationId xmlns:p14="http://schemas.microsoft.com/office/powerpoint/2010/main" val="72968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FE1FB05-7551-E49D-1564-3CB0CBCCF950}"/>
              </a:ext>
            </a:extLst>
          </p:cNvPr>
          <p:cNvSpPr txBox="1"/>
          <p:nvPr/>
        </p:nvSpPr>
        <p:spPr>
          <a:xfrm>
            <a:off x="5290283" y="545607"/>
            <a:ext cx="1611434" cy="312330"/>
          </a:xfrm>
          <a:prstGeom prst="rect">
            <a:avLst/>
          </a:prstGeom>
          <a:noFill/>
        </p:spPr>
        <p:txBody>
          <a:bodyPr wrap="square" lIns="0" tIns="0" rIns="0" bIns="0" rtlCol="0">
            <a:spAutoFit/>
          </a:bodyPr>
          <a:lstStyle/>
          <a:p>
            <a:pPr algn="justLow" rtl="1">
              <a:lnSpc>
                <a:spcPct val="110000"/>
              </a:lnSpc>
            </a:pPr>
            <a:r>
              <a:rPr lang="ar-JO" sz="2000" b="1" dirty="0">
                <a:solidFill>
                  <a:schemeClr val="accent2">
                    <a:lumMod val="50000"/>
                  </a:schemeClr>
                </a:solidFill>
                <a:latin typeface="Arial" panose="020B0604020202020204" pitchFamily="34" charset="0"/>
              </a:rPr>
              <a:t>الخطوات التالية</a:t>
            </a:r>
          </a:p>
        </p:txBody>
      </p:sp>
      <p:sp>
        <p:nvSpPr>
          <p:cNvPr id="7" name="TextBox 6">
            <a:extLst>
              <a:ext uri="{FF2B5EF4-FFF2-40B4-BE49-F238E27FC236}">
                <a16:creationId xmlns:a16="http://schemas.microsoft.com/office/drawing/2014/main" xmlns="" id="{14BC7671-7AD6-8866-FCBD-41FBEAB44F97}"/>
              </a:ext>
            </a:extLst>
          </p:cNvPr>
          <p:cNvSpPr txBox="1"/>
          <p:nvPr/>
        </p:nvSpPr>
        <p:spPr>
          <a:xfrm>
            <a:off x="768350" y="1401613"/>
            <a:ext cx="10655300" cy="4662815"/>
          </a:xfrm>
          <a:prstGeom prst="rect">
            <a:avLst/>
          </a:prstGeom>
          <a:noFill/>
        </p:spPr>
        <p:txBody>
          <a:bodyPr wrap="square" rtlCol="0">
            <a:spAutoFit/>
          </a:bodyPr>
          <a:lstStyle/>
          <a:p>
            <a:pPr marL="0" lvl="1" algn="justLow" rtl="1">
              <a:lnSpc>
                <a:spcPct val="110000"/>
              </a:lnSpc>
            </a:pPr>
            <a:endParaRPr lang="en-US"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r>
              <a:rPr lang="ar-JO" b="1" dirty="0">
                <a:latin typeface="Arial" panose="020B0604020202020204" pitchFamily="34" charset="0"/>
                <a:cs typeface="Arial" panose="020B0604020202020204" pitchFamily="34" charset="0"/>
              </a:rPr>
              <a:t>الموافقة على ال</a:t>
            </a:r>
            <a:r>
              <a:rPr lang="x-none" b="1" dirty="0">
                <a:latin typeface="Arial" panose="020B0604020202020204" pitchFamily="34" charset="0"/>
                <a:cs typeface="Arial" panose="020B0604020202020204" pitchFamily="34" charset="0"/>
              </a:rPr>
              <a:t>ورقة </a:t>
            </a:r>
            <a:r>
              <a:rPr lang="ar-JO" b="1" dirty="0">
                <a:latin typeface="Arial" panose="020B0604020202020204" pitchFamily="34" charset="0"/>
                <a:cs typeface="Arial" panose="020B0604020202020204" pitchFamily="34" charset="0"/>
              </a:rPr>
              <a:t>ال</a:t>
            </a:r>
            <a:r>
              <a:rPr lang="x-none" b="1" dirty="0">
                <a:latin typeface="Arial" panose="020B0604020202020204" pitchFamily="34" charset="0"/>
                <a:cs typeface="Arial" panose="020B0604020202020204" pitchFamily="34" charset="0"/>
              </a:rPr>
              <a:t>استراتيجية و</a:t>
            </a:r>
            <a:r>
              <a:rPr lang="ar-JO" b="1" dirty="0">
                <a:latin typeface="Arial" panose="020B0604020202020204" pitchFamily="34" charset="0"/>
                <a:cs typeface="Arial" panose="020B0604020202020204" pitchFamily="34" charset="0"/>
              </a:rPr>
              <a:t>ال</a:t>
            </a:r>
            <a:r>
              <a:rPr lang="x-none" b="1" dirty="0">
                <a:latin typeface="Arial" panose="020B0604020202020204" pitchFamily="34" charset="0"/>
                <a:cs typeface="Arial" panose="020B0604020202020204" pitchFamily="34" charset="0"/>
              </a:rPr>
              <a:t>تصور </a:t>
            </a:r>
            <a:r>
              <a:rPr lang="ar-JO" b="1" dirty="0">
                <a:latin typeface="Arial" panose="020B0604020202020204" pitchFamily="34" charset="0"/>
                <a:cs typeface="Arial" panose="020B0604020202020204" pitchFamily="34" charset="0"/>
              </a:rPr>
              <a:t>ال</a:t>
            </a:r>
            <a:r>
              <a:rPr lang="x-none" b="1" dirty="0">
                <a:latin typeface="Arial" panose="020B0604020202020204" pitchFamily="34" charset="0"/>
                <a:cs typeface="Arial" panose="020B0604020202020204" pitchFamily="34" charset="0"/>
              </a:rPr>
              <a:t>متكامل</a:t>
            </a:r>
            <a:r>
              <a:rPr lang="ar-JO" b="1" dirty="0">
                <a:latin typeface="Arial" panose="020B0604020202020204" pitchFamily="34" charset="0"/>
                <a:cs typeface="Arial" panose="020B0604020202020204" pitchFamily="34" charset="0"/>
              </a:rPr>
              <a:t> وعرضها على مجلس وزراء الإعلام العرب بقصد التوافق عليها والمضي قدما في تنفيذها.  </a:t>
            </a:r>
            <a:endParaRPr lang="x-none" b="1" dirty="0">
              <a:latin typeface="Arial" panose="020B0604020202020204" pitchFamily="34" charset="0"/>
              <a:cs typeface="Arial" panose="020B0604020202020204" pitchFamily="34" charset="0"/>
            </a:endParaRPr>
          </a:p>
          <a:p>
            <a:pPr marL="342900" lvl="1" indent="-342900" algn="justLow" rtl="1">
              <a:lnSpc>
                <a:spcPct val="110000"/>
              </a:lnSpc>
              <a:buFont typeface="Arial" panose="020B0604020202020204" pitchFamily="34" charset="0"/>
              <a:buChar char="•"/>
            </a:pPr>
            <a:endParaRPr lang="ar-JO"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r>
              <a:rPr lang="ar-JO" sz="1800" b="1" dirty="0">
                <a:latin typeface="Arial" panose="020B0604020202020204" pitchFamily="34" charset="0"/>
              </a:rPr>
              <a:t>حشد إجماع عربي واسع للتوافق على إصدار بيان المشترك لوزراء الإعلام العرب، يتضمن اعتماد الاستراتيجية وسن التشريع المعني بتنظيم عمل وسائل التواصل الاجتماعي وفق النسخة النموذجية الاسترشادية التي قدمها الأردن.</a:t>
            </a:r>
          </a:p>
          <a:p>
            <a:pPr marL="0" lvl="1" algn="justLow" rtl="1">
              <a:lnSpc>
                <a:spcPct val="110000"/>
              </a:lnSpc>
            </a:pPr>
            <a:endParaRPr lang="ar-JO"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r>
              <a:rPr lang="ar-JO" sz="1800" b="1" dirty="0">
                <a:latin typeface="Arial" panose="020B0604020202020204" pitchFamily="34" charset="0"/>
              </a:rPr>
              <a:t>تشكيل فريق عربي فني للتواصل والتفاوض مع وسائل التواصل الاجتماعي بخصوص جوانب تطبيق الاستراتيجية والتشريع الاسترشادي.</a:t>
            </a:r>
          </a:p>
          <a:p>
            <a:pPr marL="0" lvl="1" algn="justLow" rtl="1">
              <a:lnSpc>
                <a:spcPct val="110000"/>
              </a:lnSpc>
            </a:pPr>
            <a:endParaRPr lang="ar-JO"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r>
              <a:rPr lang="ar-JO" sz="1800" b="1" dirty="0">
                <a:latin typeface="Arial" panose="020B0604020202020204" pitchFamily="34" charset="0"/>
              </a:rPr>
              <a:t>التنشط في شرح هذا التحرك لوسائل الإعلام الدولية والعربية والمحلية والجهات ذات العلاقة وكسب تأييدها.</a:t>
            </a:r>
          </a:p>
          <a:p>
            <a:pPr marL="0" lvl="1" algn="justLow" rtl="1">
              <a:lnSpc>
                <a:spcPct val="110000"/>
              </a:lnSpc>
            </a:pPr>
            <a:endParaRPr lang="ar-JO"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r>
              <a:rPr lang="ar-JO" sz="1800" b="1" dirty="0">
                <a:latin typeface="Arial" panose="020B0604020202020204" pitchFamily="34" charset="0"/>
              </a:rPr>
              <a:t>بدء عملية سن التشريع لتنظيم عمل وسائل التواصل الاجتماعي وطنيا. </a:t>
            </a:r>
          </a:p>
          <a:p>
            <a:pPr marL="0" lvl="1" algn="justLow" rtl="1">
              <a:lnSpc>
                <a:spcPct val="110000"/>
              </a:lnSpc>
            </a:pPr>
            <a:endParaRPr lang="ar-JO"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r>
              <a:rPr lang="ar-JO" sz="1800" b="1" dirty="0">
                <a:latin typeface="Arial" panose="020B0604020202020204" pitchFamily="34" charset="0"/>
              </a:rPr>
              <a:t>استحداث آليات التنفيذ الضرورية ضمن </a:t>
            </a:r>
            <a:r>
              <a:rPr lang="ar-JO" b="1" dirty="0">
                <a:latin typeface="Arial" panose="020B0604020202020204" pitchFamily="34" charset="0"/>
              </a:rPr>
              <a:t>قطاع الإعلام والاتصال بجامعة الدول العربية لتتولى المتابعة الفنية.</a:t>
            </a:r>
            <a:endParaRPr lang="ar-JO" sz="1800" b="1" dirty="0">
              <a:latin typeface="Arial" panose="020B0604020202020204" pitchFamily="34" charset="0"/>
            </a:endParaRPr>
          </a:p>
          <a:p>
            <a:pPr marL="342900" lvl="1" indent="-342900" algn="justLow" rtl="1">
              <a:lnSpc>
                <a:spcPct val="110000"/>
              </a:lnSpc>
              <a:buFont typeface="Arial" panose="020B0604020202020204" pitchFamily="34" charset="0"/>
              <a:buChar char="•"/>
            </a:pPr>
            <a:endParaRPr lang="ar-JO" sz="1800" b="1" dirty="0">
              <a:latin typeface="Arial" panose="020B0604020202020204" pitchFamily="34" charset="0"/>
            </a:endParaRPr>
          </a:p>
        </p:txBody>
      </p:sp>
      <p:sp>
        <p:nvSpPr>
          <p:cNvPr id="2" name="TextBox 1">
            <a:extLst>
              <a:ext uri="{FF2B5EF4-FFF2-40B4-BE49-F238E27FC236}">
                <a16:creationId xmlns:a16="http://schemas.microsoft.com/office/drawing/2014/main" xmlns="" id="{D3894AEF-A334-4DC2-9F20-12F251FAAAAD}"/>
              </a:ext>
            </a:extLst>
          </p:cNvPr>
          <p:cNvSpPr txBox="1"/>
          <p:nvPr/>
        </p:nvSpPr>
        <p:spPr>
          <a:xfrm>
            <a:off x="423543" y="6276302"/>
            <a:ext cx="301686" cy="369332"/>
          </a:xfrm>
          <a:prstGeom prst="rect">
            <a:avLst/>
          </a:prstGeom>
          <a:noFill/>
        </p:spPr>
        <p:txBody>
          <a:bodyPr wrap="none" rtlCol="0">
            <a:spAutoFit/>
          </a:bodyPr>
          <a:lstStyle/>
          <a:p>
            <a:r>
              <a:rPr lang="en-US" b="1" dirty="0">
                <a:solidFill>
                  <a:srgbClr val="501417"/>
                </a:solidFill>
              </a:rPr>
              <a:t>6</a:t>
            </a:r>
            <a:endParaRPr lang="x-none" dirty="0">
              <a:solidFill>
                <a:srgbClr val="501417"/>
              </a:solidFill>
            </a:endParaRPr>
          </a:p>
        </p:txBody>
      </p:sp>
    </p:spTree>
    <p:extLst>
      <p:ext uri="{BB962C8B-B14F-4D97-AF65-F5344CB8AC3E}">
        <p14:creationId xmlns:p14="http://schemas.microsoft.com/office/powerpoint/2010/main" val="134617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 grpId="0"/>
    </p:bldLst>
  </p:timing>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1549</Words>
  <Application>Microsoft Office PowerPoint</Application>
  <PresentationFormat>Widescreen</PresentationFormat>
  <Paragraphs>130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 2013 - 2022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Osama Salameh</cp:lastModifiedBy>
  <cp:revision>56</cp:revision>
  <dcterms:created xsi:type="dcterms:W3CDTF">2022-12-20T10:12:20Z</dcterms:created>
  <dcterms:modified xsi:type="dcterms:W3CDTF">2023-03-19T06:17:59Z</dcterms:modified>
</cp:coreProperties>
</file>